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62" r:id="rId2"/>
    <p:sldId id="263" r:id="rId3"/>
    <p:sldId id="303" r:id="rId4"/>
    <p:sldId id="286" r:id="rId5"/>
    <p:sldId id="297" r:id="rId6"/>
    <p:sldId id="287" r:id="rId7"/>
    <p:sldId id="288" r:id="rId8"/>
    <p:sldId id="304" r:id="rId9"/>
    <p:sldId id="296" r:id="rId10"/>
    <p:sldId id="290" r:id="rId11"/>
    <p:sldId id="291" r:id="rId12"/>
    <p:sldId id="292" r:id="rId13"/>
    <p:sldId id="293" r:id="rId14"/>
    <p:sldId id="284" r:id="rId15"/>
    <p:sldId id="302" r:id="rId16"/>
    <p:sldId id="270" r:id="rId17"/>
    <p:sldId id="264" r:id="rId18"/>
    <p:sldId id="265" r:id="rId19"/>
    <p:sldId id="266" r:id="rId20"/>
    <p:sldId id="275" r:id="rId21"/>
    <p:sldId id="299" r:id="rId22"/>
  </p:sldIdLst>
  <p:sldSz cx="9144000" cy="6858000" type="screen4x3"/>
  <p:notesSz cx="6788150" cy="992346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GELINI ARTURO" initials="A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C000"/>
    <a:srgbClr val="DF651E"/>
    <a:srgbClr val="FBEDE5"/>
    <a:srgbClr val="FFF2C9"/>
    <a:srgbClr val="4F81BD"/>
    <a:srgbClr val="E15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40" autoAdjust="0"/>
    <p:restoredTop sz="94660"/>
  </p:normalViewPr>
  <p:slideViewPr>
    <p:cSldViewPr>
      <p:cViewPr varScale="1">
        <p:scale>
          <a:sx n="103" d="100"/>
          <a:sy n="103" d="100"/>
        </p:scale>
        <p:origin x="-1230" y="-90"/>
      </p:cViewPr>
      <p:guideLst>
        <p:guide orient="horz" pos="618"/>
        <p:guide pos="2880"/>
      </p:guideLst>
    </p:cSldViewPr>
  </p:slideViewPr>
  <p:notesTextViewPr>
    <p:cViewPr>
      <p:scale>
        <a:sx n="1" d="1"/>
        <a:sy n="1" d="1"/>
      </p:scale>
      <p:origin x="0" y="0"/>
    </p:cViewPr>
  </p:notesTextViewPr>
  <p:sorterViewPr>
    <p:cViewPr>
      <p:scale>
        <a:sx n="100" d="100"/>
        <a:sy n="100" d="100"/>
      </p:scale>
      <p:origin x="0" y="1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555DBE-4312-47DD-903B-4D5E4CC2E5A6}"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it-IT"/>
        </a:p>
      </dgm:t>
    </dgm:pt>
    <dgm:pt modelId="{D70C7D12-78AF-4B60-89D2-DFA13CC6C129}">
      <dgm:prSet custT="1"/>
      <dgm:spPr>
        <a:solidFill>
          <a:schemeClr val="accent6">
            <a:lumMod val="75000"/>
          </a:schemeClr>
        </a:solidFill>
      </dgm:spPr>
      <dgm:t>
        <a:bodyPr/>
        <a:lstStyle/>
        <a:p>
          <a:pPr rtl="0"/>
          <a:r>
            <a:rPr lang="it-IT" sz="1100" b="1" dirty="0" smtClean="0"/>
            <a:t>Entry</a:t>
          </a:r>
          <a:endParaRPr lang="it-IT" sz="1100" b="1" dirty="0"/>
        </a:p>
      </dgm:t>
    </dgm:pt>
    <dgm:pt modelId="{11253790-8422-490B-8E42-C8F33D5E8521}" type="parTrans" cxnId="{6E26E922-C364-45F5-8D36-477A1EB351E7}">
      <dgm:prSet/>
      <dgm:spPr/>
      <dgm:t>
        <a:bodyPr/>
        <a:lstStyle/>
        <a:p>
          <a:endParaRPr lang="it-IT" sz="1100" b="1"/>
        </a:p>
      </dgm:t>
    </dgm:pt>
    <dgm:pt modelId="{90C2BFD3-806C-4E94-B243-BD63ACCA2A34}" type="sibTrans" cxnId="{6E26E922-C364-45F5-8D36-477A1EB351E7}">
      <dgm:prSet/>
      <dgm:spPr/>
      <dgm:t>
        <a:bodyPr/>
        <a:lstStyle/>
        <a:p>
          <a:endParaRPr lang="it-IT" sz="1100" b="1"/>
        </a:p>
      </dgm:t>
    </dgm:pt>
    <dgm:pt modelId="{42E97068-2F15-4FE5-AB34-CF8AE0AD77B1}">
      <dgm:prSet custT="1"/>
      <dgm:spPr>
        <a:solidFill>
          <a:schemeClr val="accent6">
            <a:lumMod val="75000"/>
          </a:schemeClr>
        </a:solidFill>
      </dgm:spPr>
      <dgm:t>
        <a:bodyPr/>
        <a:lstStyle/>
        <a:p>
          <a:pPr rtl="0"/>
          <a:r>
            <a:rPr lang="it-IT" sz="1100" b="1" dirty="0" smtClean="0"/>
            <a:t>Storage</a:t>
          </a:r>
          <a:endParaRPr lang="it-IT" sz="1100" b="1" dirty="0"/>
        </a:p>
      </dgm:t>
    </dgm:pt>
    <dgm:pt modelId="{1AF1165B-8EDB-4916-B936-086EF79D7515}" type="parTrans" cxnId="{34465147-DAAD-44DC-AC75-77730E6E921C}">
      <dgm:prSet/>
      <dgm:spPr/>
      <dgm:t>
        <a:bodyPr/>
        <a:lstStyle/>
        <a:p>
          <a:endParaRPr lang="it-IT" sz="1100" b="1"/>
        </a:p>
      </dgm:t>
    </dgm:pt>
    <dgm:pt modelId="{94638AD5-68F8-40B2-9BC7-6BE3A10781F2}" type="sibTrans" cxnId="{34465147-DAAD-44DC-AC75-77730E6E921C}">
      <dgm:prSet/>
      <dgm:spPr/>
      <dgm:t>
        <a:bodyPr/>
        <a:lstStyle/>
        <a:p>
          <a:endParaRPr lang="it-IT" sz="1100" b="1"/>
        </a:p>
      </dgm:t>
    </dgm:pt>
    <dgm:pt modelId="{D37E50B5-5EAC-48A0-85D7-122834B1F90F}">
      <dgm:prSet custT="1"/>
      <dgm:spPr>
        <a:solidFill>
          <a:schemeClr val="accent6">
            <a:lumMod val="75000"/>
          </a:schemeClr>
        </a:solidFill>
      </dgm:spPr>
      <dgm:t>
        <a:bodyPr/>
        <a:lstStyle/>
        <a:p>
          <a:pPr rtl="0"/>
          <a:r>
            <a:rPr lang="it-IT" sz="1100" b="1" dirty="0" smtClean="0"/>
            <a:t>Processing</a:t>
          </a:r>
          <a:endParaRPr lang="it-IT" sz="1100" b="1" dirty="0"/>
        </a:p>
      </dgm:t>
    </dgm:pt>
    <dgm:pt modelId="{F2E90146-40B2-4B61-98CE-6E8348B687CC}" type="parTrans" cxnId="{BE95DF0D-3834-45B9-8B24-77C3BB9A011A}">
      <dgm:prSet/>
      <dgm:spPr/>
      <dgm:t>
        <a:bodyPr/>
        <a:lstStyle/>
        <a:p>
          <a:endParaRPr lang="it-IT" sz="1100" b="1"/>
        </a:p>
      </dgm:t>
    </dgm:pt>
    <dgm:pt modelId="{2983909E-1E59-463E-8BD8-565C1584397C}" type="sibTrans" cxnId="{BE95DF0D-3834-45B9-8B24-77C3BB9A011A}">
      <dgm:prSet/>
      <dgm:spPr/>
      <dgm:t>
        <a:bodyPr/>
        <a:lstStyle/>
        <a:p>
          <a:endParaRPr lang="it-IT" sz="1100" b="1"/>
        </a:p>
      </dgm:t>
    </dgm:pt>
    <dgm:pt modelId="{80CFBFBE-A16F-4D2F-9730-3A152A7E79AC}">
      <dgm:prSet custT="1"/>
      <dgm:spPr>
        <a:solidFill>
          <a:schemeClr val="accent6">
            <a:lumMod val="75000"/>
          </a:schemeClr>
        </a:solidFill>
      </dgm:spPr>
      <dgm:t>
        <a:bodyPr/>
        <a:lstStyle/>
        <a:p>
          <a:pPr rtl="0"/>
          <a:r>
            <a:rPr lang="it-IT" sz="1100" b="1" dirty="0" smtClean="0"/>
            <a:t>Use</a:t>
          </a:r>
          <a:endParaRPr lang="it-IT" sz="1100" b="1" dirty="0"/>
        </a:p>
      </dgm:t>
    </dgm:pt>
    <dgm:pt modelId="{A66F574A-DA93-4D65-B8D4-57C59F13D642}" type="parTrans" cxnId="{1AAEA419-2C45-490A-A5F2-EDAB0B7D23DA}">
      <dgm:prSet/>
      <dgm:spPr/>
      <dgm:t>
        <a:bodyPr/>
        <a:lstStyle/>
        <a:p>
          <a:endParaRPr lang="it-IT" sz="1100" b="1"/>
        </a:p>
      </dgm:t>
    </dgm:pt>
    <dgm:pt modelId="{2EB4CB06-73ED-486B-A86B-DB313F6D5453}" type="sibTrans" cxnId="{1AAEA419-2C45-490A-A5F2-EDAB0B7D23DA}">
      <dgm:prSet/>
      <dgm:spPr/>
      <dgm:t>
        <a:bodyPr/>
        <a:lstStyle/>
        <a:p>
          <a:endParaRPr lang="it-IT" sz="1100" b="1"/>
        </a:p>
      </dgm:t>
    </dgm:pt>
    <dgm:pt modelId="{E1081AAC-2897-489C-B093-524D0C6CB74F}" type="pres">
      <dgm:prSet presAssocID="{E7555DBE-4312-47DD-903B-4D5E4CC2E5A6}" presName="matrix" presStyleCnt="0">
        <dgm:presLayoutVars>
          <dgm:chMax val="1"/>
          <dgm:dir/>
          <dgm:resizeHandles val="exact"/>
        </dgm:presLayoutVars>
      </dgm:prSet>
      <dgm:spPr/>
      <dgm:t>
        <a:bodyPr/>
        <a:lstStyle/>
        <a:p>
          <a:endParaRPr lang="it-IT"/>
        </a:p>
      </dgm:t>
    </dgm:pt>
    <dgm:pt modelId="{1BD3AEA8-D419-40E1-B7E3-AED7D735C60E}" type="pres">
      <dgm:prSet presAssocID="{E7555DBE-4312-47DD-903B-4D5E4CC2E5A6}" presName="diamond" presStyleLbl="bgShp" presStyleIdx="0" presStyleCnt="1" custScaleX="147264" custLinFactNeighborY="3306"/>
      <dgm:spPr>
        <a:solidFill>
          <a:schemeClr val="accent6">
            <a:lumMod val="60000"/>
            <a:lumOff val="40000"/>
          </a:schemeClr>
        </a:solidFill>
      </dgm:spPr>
    </dgm:pt>
    <dgm:pt modelId="{E6F02719-DC9F-4343-871A-30166386446B}" type="pres">
      <dgm:prSet presAssocID="{E7555DBE-4312-47DD-903B-4D5E4CC2E5A6}" presName="quad1" presStyleLbl="node1" presStyleIdx="0" presStyleCnt="4" custScaleX="153404" custScaleY="67729" custLinFactNeighborX="-28605" custLinFactNeighborY="24408">
        <dgm:presLayoutVars>
          <dgm:chMax val="0"/>
          <dgm:chPref val="0"/>
          <dgm:bulletEnabled val="1"/>
        </dgm:presLayoutVars>
      </dgm:prSet>
      <dgm:spPr/>
      <dgm:t>
        <a:bodyPr/>
        <a:lstStyle/>
        <a:p>
          <a:endParaRPr lang="it-IT"/>
        </a:p>
      </dgm:t>
    </dgm:pt>
    <dgm:pt modelId="{54E79D3C-E92A-4CDA-BD30-BA587379DA42}" type="pres">
      <dgm:prSet presAssocID="{E7555DBE-4312-47DD-903B-4D5E4CC2E5A6}" presName="quad2" presStyleLbl="node1" presStyleIdx="1" presStyleCnt="4" custScaleX="158092" custScaleY="67729" custLinFactNeighborX="34046" custLinFactNeighborY="25340">
        <dgm:presLayoutVars>
          <dgm:chMax val="0"/>
          <dgm:chPref val="0"/>
          <dgm:bulletEnabled val="1"/>
        </dgm:presLayoutVars>
      </dgm:prSet>
      <dgm:spPr/>
      <dgm:t>
        <a:bodyPr/>
        <a:lstStyle/>
        <a:p>
          <a:endParaRPr lang="it-IT"/>
        </a:p>
      </dgm:t>
    </dgm:pt>
    <dgm:pt modelId="{D8E85F65-5584-4D04-90D7-B82E9D86353B}" type="pres">
      <dgm:prSet presAssocID="{E7555DBE-4312-47DD-903B-4D5E4CC2E5A6}" presName="quad3" presStyleLbl="node1" presStyleIdx="2" presStyleCnt="4" custScaleX="153404" custScaleY="67729" custLinFactNeighborX="-28605" custLinFactNeighborY="4740">
        <dgm:presLayoutVars>
          <dgm:chMax val="0"/>
          <dgm:chPref val="0"/>
          <dgm:bulletEnabled val="1"/>
        </dgm:presLayoutVars>
      </dgm:prSet>
      <dgm:spPr/>
      <dgm:t>
        <a:bodyPr/>
        <a:lstStyle/>
        <a:p>
          <a:endParaRPr lang="it-IT"/>
        </a:p>
      </dgm:t>
    </dgm:pt>
    <dgm:pt modelId="{909505FB-0DCA-4E24-85C8-9C8F37914FD4}" type="pres">
      <dgm:prSet presAssocID="{E7555DBE-4312-47DD-903B-4D5E4CC2E5A6}" presName="quad4" presStyleLbl="node1" presStyleIdx="3" presStyleCnt="4" custScaleX="158092" custScaleY="67729" custLinFactNeighborX="34046" custLinFactNeighborY="4740">
        <dgm:presLayoutVars>
          <dgm:chMax val="0"/>
          <dgm:chPref val="0"/>
          <dgm:bulletEnabled val="1"/>
        </dgm:presLayoutVars>
      </dgm:prSet>
      <dgm:spPr/>
      <dgm:t>
        <a:bodyPr/>
        <a:lstStyle/>
        <a:p>
          <a:endParaRPr lang="it-IT"/>
        </a:p>
      </dgm:t>
    </dgm:pt>
  </dgm:ptLst>
  <dgm:cxnLst>
    <dgm:cxn modelId="{8D16B8BE-8D13-4FDE-970B-BBC38E24A7C8}" type="presOf" srcId="{E7555DBE-4312-47DD-903B-4D5E4CC2E5A6}" destId="{E1081AAC-2897-489C-B093-524D0C6CB74F}" srcOrd="0" destOrd="0" presId="urn:microsoft.com/office/officeart/2005/8/layout/matrix3"/>
    <dgm:cxn modelId="{2DD552A1-CBEB-4491-880E-1BC60E619F73}" type="presOf" srcId="{D70C7D12-78AF-4B60-89D2-DFA13CC6C129}" destId="{E6F02719-DC9F-4343-871A-30166386446B}" srcOrd="0" destOrd="0" presId="urn:microsoft.com/office/officeart/2005/8/layout/matrix3"/>
    <dgm:cxn modelId="{6627470C-BE6B-4B01-B34C-34BC8A0D5475}" type="presOf" srcId="{80CFBFBE-A16F-4D2F-9730-3A152A7E79AC}" destId="{909505FB-0DCA-4E24-85C8-9C8F37914FD4}" srcOrd="0" destOrd="0" presId="urn:microsoft.com/office/officeart/2005/8/layout/matrix3"/>
    <dgm:cxn modelId="{A79D7A90-4187-420D-B337-6B9018DBAA28}" type="presOf" srcId="{42E97068-2F15-4FE5-AB34-CF8AE0AD77B1}" destId="{54E79D3C-E92A-4CDA-BD30-BA587379DA42}" srcOrd="0" destOrd="0" presId="urn:microsoft.com/office/officeart/2005/8/layout/matrix3"/>
    <dgm:cxn modelId="{BE95DF0D-3834-45B9-8B24-77C3BB9A011A}" srcId="{E7555DBE-4312-47DD-903B-4D5E4CC2E5A6}" destId="{D37E50B5-5EAC-48A0-85D7-122834B1F90F}" srcOrd="2" destOrd="0" parTransId="{F2E90146-40B2-4B61-98CE-6E8348B687CC}" sibTransId="{2983909E-1E59-463E-8BD8-565C1584397C}"/>
    <dgm:cxn modelId="{1AAEA419-2C45-490A-A5F2-EDAB0B7D23DA}" srcId="{E7555DBE-4312-47DD-903B-4D5E4CC2E5A6}" destId="{80CFBFBE-A16F-4D2F-9730-3A152A7E79AC}" srcOrd="3" destOrd="0" parTransId="{A66F574A-DA93-4D65-B8D4-57C59F13D642}" sibTransId="{2EB4CB06-73ED-486B-A86B-DB313F6D5453}"/>
    <dgm:cxn modelId="{6E26E922-C364-45F5-8D36-477A1EB351E7}" srcId="{E7555DBE-4312-47DD-903B-4D5E4CC2E5A6}" destId="{D70C7D12-78AF-4B60-89D2-DFA13CC6C129}" srcOrd="0" destOrd="0" parTransId="{11253790-8422-490B-8E42-C8F33D5E8521}" sibTransId="{90C2BFD3-806C-4E94-B243-BD63ACCA2A34}"/>
    <dgm:cxn modelId="{34465147-DAAD-44DC-AC75-77730E6E921C}" srcId="{E7555DBE-4312-47DD-903B-4D5E4CC2E5A6}" destId="{42E97068-2F15-4FE5-AB34-CF8AE0AD77B1}" srcOrd="1" destOrd="0" parTransId="{1AF1165B-8EDB-4916-B936-086EF79D7515}" sibTransId="{94638AD5-68F8-40B2-9BC7-6BE3A10781F2}"/>
    <dgm:cxn modelId="{C8945097-91E2-4DAD-ADA0-F76338E64E69}" type="presOf" srcId="{D37E50B5-5EAC-48A0-85D7-122834B1F90F}" destId="{D8E85F65-5584-4D04-90D7-B82E9D86353B}" srcOrd="0" destOrd="0" presId="urn:microsoft.com/office/officeart/2005/8/layout/matrix3"/>
    <dgm:cxn modelId="{EB65A1A1-9E60-45AF-AAD3-7CA218BF5BC3}" type="presParOf" srcId="{E1081AAC-2897-489C-B093-524D0C6CB74F}" destId="{1BD3AEA8-D419-40E1-B7E3-AED7D735C60E}" srcOrd="0" destOrd="0" presId="urn:microsoft.com/office/officeart/2005/8/layout/matrix3"/>
    <dgm:cxn modelId="{757FAC5E-64C6-400B-AEDB-4DDE3F975C8C}" type="presParOf" srcId="{E1081AAC-2897-489C-B093-524D0C6CB74F}" destId="{E6F02719-DC9F-4343-871A-30166386446B}" srcOrd="1" destOrd="0" presId="urn:microsoft.com/office/officeart/2005/8/layout/matrix3"/>
    <dgm:cxn modelId="{F0480723-C2B9-4C30-92E9-591AD68E3CE0}" type="presParOf" srcId="{E1081AAC-2897-489C-B093-524D0C6CB74F}" destId="{54E79D3C-E92A-4CDA-BD30-BA587379DA42}" srcOrd="2" destOrd="0" presId="urn:microsoft.com/office/officeart/2005/8/layout/matrix3"/>
    <dgm:cxn modelId="{ECFC7C0B-835C-4C1E-925E-9344683F1B97}" type="presParOf" srcId="{E1081AAC-2897-489C-B093-524D0C6CB74F}" destId="{D8E85F65-5584-4D04-90D7-B82E9D86353B}" srcOrd="3" destOrd="0" presId="urn:microsoft.com/office/officeart/2005/8/layout/matrix3"/>
    <dgm:cxn modelId="{F2EB077B-FBCB-401B-AB01-6E62A00A4E87}" type="presParOf" srcId="{E1081AAC-2897-489C-B093-524D0C6CB74F}" destId="{909505FB-0DCA-4E24-85C8-9C8F37914FD4}"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D3AEA8-D419-40E1-B7E3-AED7D735C60E}">
      <dsp:nvSpPr>
        <dsp:cNvPr id="0" name=""/>
        <dsp:cNvSpPr/>
      </dsp:nvSpPr>
      <dsp:spPr>
        <a:xfrm>
          <a:off x="72009" y="0"/>
          <a:ext cx="2808309" cy="1906990"/>
        </a:xfrm>
        <a:prstGeom prst="diamond">
          <a:avLst/>
        </a:prstGeom>
        <a:solidFill>
          <a:schemeClr val="accent6">
            <a:lumMod val="60000"/>
            <a:lumOff val="40000"/>
          </a:schemeClr>
        </a:solidFill>
        <a:ln>
          <a:noFill/>
        </a:ln>
        <a:effectLst/>
      </dsp:spPr>
      <dsp:style>
        <a:lnRef idx="0">
          <a:scrgbClr r="0" g="0" b="0"/>
        </a:lnRef>
        <a:fillRef idx="1">
          <a:scrgbClr r="0" g="0" b="0"/>
        </a:fillRef>
        <a:effectRef idx="0">
          <a:scrgbClr r="0" g="0" b="0"/>
        </a:effectRef>
        <a:fontRef idx="minor"/>
      </dsp:style>
    </dsp:sp>
    <dsp:sp modelId="{E6F02719-DC9F-4343-871A-30166386446B}">
      <dsp:nvSpPr>
        <dsp:cNvPr id="0" name=""/>
        <dsp:cNvSpPr/>
      </dsp:nvSpPr>
      <dsp:spPr>
        <a:xfrm>
          <a:off x="292500" y="362692"/>
          <a:ext cx="1140905" cy="503718"/>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it-IT" sz="1100" b="1" kern="1200" dirty="0" smtClean="0"/>
            <a:t>Entry</a:t>
          </a:r>
          <a:endParaRPr lang="it-IT" sz="1100" b="1" kern="1200" dirty="0"/>
        </a:p>
      </dsp:txBody>
      <dsp:txXfrm>
        <a:off x="317089" y="387281"/>
        <a:ext cx="1091727" cy="454540"/>
      </dsp:txXfrm>
    </dsp:sp>
    <dsp:sp modelId="{54E79D3C-E92A-4CDA-BD30-BA587379DA42}">
      <dsp:nvSpPr>
        <dsp:cNvPr id="0" name=""/>
        <dsp:cNvSpPr/>
      </dsp:nvSpPr>
      <dsp:spPr>
        <a:xfrm>
          <a:off x="1541955" y="369624"/>
          <a:ext cx="1175771" cy="503718"/>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it-IT" sz="1100" b="1" kern="1200" dirty="0" smtClean="0"/>
            <a:t>Storage</a:t>
          </a:r>
          <a:endParaRPr lang="it-IT" sz="1100" b="1" kern="1200" dirty="0"/>
        </a:p>
      </dsp:txBody>
      <dsp:txXfrm>
        <a:off x="1566544" y="394213"/>
        <a:ext cx="1126593" cy="454540"/>
      </dsp:txXfrm>
    </dsp:sp>
    <dsp:sp modelId="{D8E85F65-5584-4D04-90D7-B82E9D86353B}">
      <dsp:nvSpPr>
        <dsp:cNvPr id="0" name=""/>
        <dsp:cNvSpPr/>
      </dsp:nvSpPr>
      <dsp:spPr>
        <a:xfrm>
          <a:off x="292500" y="1017352"/>
          <a:ext cx="1140905" cy="503718"/>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it-IT" sz="1100" b="1" kern="1200" dirty="0" smtClean="0"/>
            <a:t>Processing</a:t>
          </a:r>
          <a:endParaRPr lang="it-IT" sz="1100" b="1" kern="1200" dirty="0"/>
        </a:p>
      </dsp:txBody>
      <dsp:txXfrm>
        <a:off x="317089" y="1041941"/>
        <a:ext cx="1091727" cy="454540"/>
      </dsp:txXfrm>
    </dsp:sp>
    <dsp:sp modelId="{909505FB-0DCA-4E24-85C8-9C8F37914FD4}">
      <dsp:nvSpPr>
        <dsp:cNvPr id="0" name=""/>
        <dsp:cNvSpPr/>
      </dsp:nvSpPr>
      <dsp:spPr>
        <a:xfrm>
          <a:off x="1541955" y="1017352"/>
          <a:ext cx="1175771" cy="503718"/>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it-IT" sz="1100" b="1" kern="1200" dirty="0" smtClean="0"/>
            <a:t>Use</a:t>
          </a:r>
          <a:endParaRPr lang="it-IT" sz="1100" b="1" kern="1200" dirty="0"/>
        </a:p>
      </dsp:txBody>
      <dsp:txXfrm>
        <a:off x="1566544" y="1041941"/>
        <a:ext cx="1126593" cy="454540"/>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1532" cy="496173"/>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45047" y="0"/>
            <a:ext cx="2941532" cy="496173"/>
          </a:xfrm>
          <a:prstGeom prst="rect">
            <a:avLst/>
          </a:prstGeom>
        </p:spPr>
        <p:txBody>
          <a:bodyPr vert="horz" lIns="91440" tIns="45720" rIns="91440" bIns="45720" rtlCol="0"/>
          <a:lstStyle>
            <a:lvl1pPr algn="r">
              <a:defRPr sz="1200"/>
            </a:lvl1pPr>
          </a:lstStyle>
          <a:p>
            <a:fld id="{03FFA7DA-E22E-4AFD-BBD1-AE1F3DA5B717}" type="datetimeFigureOut">
              <a:rPr lang="it-IT" smtClean="0"/>
              <a:t>19/11/2018</a:t>
            </a:fld>
            <a:endParaRPr lang="it-IT"/>
          </a:p>
        </p:txBody>
      </p:sp>
      <p:sp>
        <p:nvSpPr>
          <p:cNvPr id="4" name="Segnaposto piè di pagina 3"/>
          <p:cNvSpPr>
            <a:spLocks noGrp="1"/>
          </p:cNvSpPr>
          <p:nvPr>
            <p:ph type="ftr" sz="quarter" idx="2"/>
          </p:nvPr>
        </p:nvSpPr>
        <p:spPr>
          <a:xfrm>
            <a:off x="0" y="9425568"/>
            <a:ext cx="2941532" cy="496173"/>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45047" y="9425568"/>
            <a:ext cx="2941532" cy="496173"/>
          </a:xfrm>
          <a:prstGeom prst="rect">
            <a:avLst/>
          </a:prstGeom>
        </p:spPr>
        <p:txBody>
          <a:bodyPr vert="horz" lIns="91440" tIns="45720" rIns="91440" bIns="45720" rtlCol="0" anchor="b"/>
          <a:lstStyle>
            <a:lvl1pPr algn="r">
              <a:defRPr sz="1200"/>
            </a:lvl1pPr>
          </a:lstStyle>
          <a:p>
            <a:fld id="{89B9AB72-CCB2-40BF-83EF-D54AFF994FFB}" type="slidenum">
              <a:rPr lang="it-IT" smtClean="0"/>
              <a:t>‹N›</a:t>
            </a:fld>
            <a:endParaRPr lang="it-IT"/>
          </a:p>
        </p:txBody>
      </p:sp>
    </p:spTree>
    <p:extLst>
      <p:ext uri="{BB962C8B-B14F-4D97-AF65-F5344CB8AC3E}">
        <p14:creationId xmlns:p14="http://schemas.microsoft.com/office/powerpoint/2010/main" val="5991236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1638" cy="4968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44925" y="0"/>
            <a:ext cx="2941638" cy="496888"/>
          </a:xfrm>
          <a:prstGeom prst="rect">
            <a:avLst/>
          </a:prstGeom>
        </p:spPr>
        <p:txBody>
          <a:bodyPr vert="horz" lIns="91440" tIns="45720" rIns="91440" bIns="45720" rtlCol="0"/>
          <a:lstStyle>
            <a:lvl1pPr algn="r">
              <a:defRPr sz="1200"/>
            </a:lvl1pPr>
          </a:lstStyle>
          <a:p>
            <a:fld id="{9188267F-C0CD-4DA6-99E9-3EF496BAD3DE}" type="datetimeFigureOut">
              <a:rPr lang="it-IT" smtClean="0"/>
              <a:t>19/11/2018</a:t>
            </a:fld>
            <a:endParaRPr lang="it-IT"/>
          </a:p>
        </p:txBody>
      </p:sp>
      <p:sp>
        <p:nvSpPr>
          <p:cNvPr id="4" name="Segnaposto immagine diapositiva 3"/>
          <p:cNvSpPr>
            <a:spLocks noGrp="1" noRot="1" noChangeAspect="1"/>
          </p:cNvSpPr>
          <p:nvPr>
            <p:ph type="sldImg" idx="2"/>
          </p:nvPr>
        </p:nvSpPr>
        <p:spPr>
          <a:xfrm>
            <a:off x="914400" y="744538"/>
            <a:ext cx="4959350" cy="3721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450" y="4713288"/>
            <a:ext cx="5429250" cy="4465637"/>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424988"/>
            <a:ext cx="2941638" cy="4968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44925" y="9424988"/>
            <a:ext cx="2941638" cy="496887"/>
          </a:xfrm>
          <a:prstGeom prst="rect">
            <a:avLst/>
          </a:prstGeom>
        </p:spPr>
        <p:txBody>
          <a:bodyPr vert="horz" lIns="91440" tIns="45720" rIns="91440" bIns="45720" rtlCol="0" anchor="b"/>
          <a:lstStyle>
            <a:lvl1pPr algn="r">
              <a:defRPr sz="1200"/>
            </a:lvl1pPr>
          </a:lstStyle>
          <a:p>
            <a:fld id="{D6A19DDE-CF3C-4DE5-8423-A7DCA1F193E1}" type="slidenum">
              <a:rPr lang="it-IT" smtClean="0"/>
              <a:t>‹N›</a:t>
            </a:fld>
            <a:endParaRPr lang="it-IT"/>
          </a:p>
        </p:txBody>
      </p:sp>
    </p:spTree>
    <p:extLst>
      <p:ext uri="{BB962C8B-B14F-4D97-AF65-F5344CB8AC3E}">
        <p14:creationId xmlns:p14="http://schemas.microsoft.com/office/powerpoint/2010/main" val="3776626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C0AE9A6-EAF7-4EF2-A571-7742AC272896}" type="slidenum">
              <a:rPr lang="it-IT" smtClean="0"/>
              <a:pPr/>
              <a:t>11</a:t>
            </a:fld>
            <a:endParaRPr lang="it-IT"/>
          </a:p>
        </p:txBody>
      </p:sp>
    </p:spTree>
    <p:extLst>
      <p:ext uri="{BB962C8B-B14F-4D97-AF65-F5344CB8AC3E}">
        <p14:creationId xmlns:p14="http://schemas.microsoft.com/office/powerpoint/2010/main" val="226685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C0AE9A6-EAF7-4EF2-A571-7742AC272896}" type="slidenum">
              <a:rPr lang="it-IT" smtClean="0"/>
              <a:pPr/>
              <a:t>12</a:t>
            </a:fld>
            <a:endParaRPr lang="it-IT"/>
          </a:p>
        </p:txBody>
      </p:sp>
    </p:spTree>
    <p:extLst>
      <p:ext uri="{BB962C8B-B14F-4D97-AF65-F5344CB8AC3E}">
        <p14:creationId xmlns:p14="http://schemas.microsoft.com/office/powerpoint/2010/main" val="226685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C0AE9A6-EAF7-4EF2-A571-7742AC272896}" type="slidenum">
              <a:rPr lang="it-IT" smtClean="0"/>
              <a:pPr/>
              <a:t>13</a:t>
            </a:fld>
            <a:endParaRPr lang="it-IT"/>
          </a:p>
        </p:txBody>
      </p:sp>
    </p:spTree>
    <p:extLst>
      <p:ext uri="{BB962C8B-B14F-4D97-AF65-F5344CB8AC3E}">
        <p14:creationId xmlns:p14="http://schemas.microsoft.com/office/powerpoint/2010/main" val="226685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C0AE9A6-EAF7-4EF2-A571-7742AC272896}" type="slidenum">
              <a:rPr lang="it-IT" smtClean="0"/>
              <a:pPr/>
              <a:t>14</a:t>
            </a:fld>
            <a:endParaRPr lang="it-IT"/>
          </a:p>
        </p:txBody>
      </p:sp>
    </p:spTree>
    <p:extLst>
      <p:ext uri="{BB962C8B-B14F-4D97-AF65-F5344CB8AC3E}">
        <p14:creationId xmlns:p14="http://schemas.microsoft.com/office/powerpoint/2010/main" val="226685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C0AE9A6-EAF7-4EF2-A571-7742AC272896}" type="slidenum">
              <a:rPr lang="it-IT" smtClean="0"/>
              <a:pPr/>
              <a:t>15</a:t>
            </a:fld>
            <a:endParaRPr lang="it-IT"/>
          </a:p>
        </p:txBody>
      </p:sp>
    </p:spTree>
    <p:extLst>
      <p:ext uri="{BB962C8B-B14F-4D97-AF65-F5344CB8AC3E}">
        <p14:creationId xmlns:p14="http://schemas.microsoft.com/office/powerpoint/2010/main" val="2266859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7" name="CasellaDiTesto 2"/>
          <p:cNvSpPr txBox="1">
            <a:spLocks noChangeArrowheads="1"/>
          </p:cNvSpPr>
          <p:nvPr userDrawn="1"/>
        </p:nvSpPr>
        <p:spPr bwMode="auto">
          <a:xfrm>
            <a:off x="8186859" y="6534094"/>
            <a:ext cx="921645" cy="27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9" rIns="91417" bIns="45709">
            <a:spAutoFit/>
          </a:bodyPr>
          <a:lstStyle>
            <a:lvl1pPr eaLnBrk="0" hangingPunct="0">
              <a:defRPr sz="2400">
                <a:solidFill>
                  <a:schemeClr val="tx1"/>
                </a:solidFill>
                <a:latin typeface="Arial" charset="0"/>
                <a:ea typeface="ＭＳ Ｐゴシック" pitchFamily="1" charset="-128"/>
              </a:defRPr>
            </a:lvl1pPr>
            <a:lvl2pPr marL="33254950" indent="-32854900" eaLnBrk="0" hangingPunct="0">
              <a:defRPr sz="2400">
                <a:solidFill>
                  <a:schemeClr val="tx1"/>
                </a:solidFill>
                <a:latin typeface="Arial" charset="0"/>
                <a:ea typeface="ＭＳ Ｐゴシック" pitchFamily="1" charset="-128"/>
              </a:defRPr>
            </a:lvl2pPr>
            <a:lvl3pPr marL="45326300" indent="-44524613"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ctr" eaLnBrk="1" hangingPunct="1"/>
            <a:r>
              <a:rPr lang="it-IT" altLang="it-IT" sz="1200" b="0" i="1" dirty="0" smtClean="0">
                <a:solidFill>
                  <a:schemeClr val="bg1">
                    <a:lumMod val="50000"/>
                  </a:schemeClr>
                </a:solidFill>
                <a:latin typeface="+mj-lt"/>
                <a:cs typeface="Times New Roman" panose="02020603050405020304" pitchFamily="18" charset="0"/>
              </a:rPr>
              <a:t>page </a:t>
            </a:r>
            <a:fld id="{1555AB16-9B9F-4BDA-B237-4780032D5A1C}" type="slidenum">
              <a:rPr lang="it-IT" altLang="it-IT" sz="1200" b="0" i="1" smtClean="0">
                <a:solidFill>
                  <a:schemeClr val="bg1">
                    <a:lumMod val="50000"/>
                  </a:schemeClr>
                </a:solidFill>
                <a:latin typeface="+mj-lt"/>
                <a:cs typeface="Times New Roman" panose="02020603050405020304" pitchFamily="18" charset="0"/>
              </a:rPr>
              <a:pPr algn="ctr" eaLnBrk="1" hangingPunct="1"/>
              <a:t>‹N›</a:t>
            </a:fld>
            <a:endParaRPr lang="it-IT" altLang="it-IT" sz="1050" b="0" i="1" dirty="0">
              <a:solidFill>
                <a:schemeClr val="bg1">
                  <a:lumMod val="50000"/>
                </a:schemeClr>
              </a:solidFill>
              <a:latin typeface="+mj-lt"/>
              <a:cs typeface="Times New Roman" panose="02020603050405020304" pitchFamily="18" charset="0"/>
            </a:endParaRPr>
          </a:p>
        </p:txBody>
      </p:sp>
      <p:pic>
        <p:nvPicPr>
          <p:cNvPr id="9" name="Picture 2" descr="http://www.targatocn.it/fileadmin/archivio/targatocn/old/A/agenzia%20entrate%20ook.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4355976" y="6467588"/>
            <a:ext cx="420796" cy="368853"/>
          </a:xfrm>
          <a:prstGeom prst="rect">
            <a:avLst/>
          </a:prstGeom>
          <a:noFill/>
          <a:extLst>
            <a:ext uri="{909E8E84-426E-40DD-AFC4-6F175D3DCCD1}">
              <a14:hiddenFill xmlns:a14="http://schemas.microsoft.com/office/drawing/2010/main">
                <a:solidFill>
                  <a:srgbClr val="FFFFFF"/>
                </a:solidFill>
              </a14:hiddenFill>
            </a:ext>
          </a:extLst>
        </p:spPr>
      </p:pic>
      <p:sp>
        <p:nvSpPr>
          <p:cNvPr id="10" name="Line 9"/>
          <p:cNvSpPr>
            <a:spLocks noChangeShapeType="1"/>
          </p:cNvSpPr>
          <p:nvPr userDrawn="1"/>
        </p:nvSpPr>
        <p:spPr bwMode="auto">
          <a:xfrm>
            <a:off x="12314" y="6481684"/>
            <a:ext cx="4406146" cy="0"/>
          </a:xfrm>
          <a:prstGeom prst="line">
            <a:avLst/>
          </a:prstGeom>
          <a:noFill/>
          <a:ln w="12700">
            <a:solidFill>
              <a:srgbClr val="E3600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1" name="Line 11"/>
          <p:cNvSpPr>
            <a:spLocks noChangeShapeType="1"/>
          </p:cNvSpPr>
          <p:nvPr userDrawn="1"/>
        </p:nvSpPr>
        <p:spPr bwMode="auto">
          <a:xfrm flipV="1">
            <a:off x="4788024" y="6818232"/>
            <a:ext cx="4251940" cy="0"/>
          </a:xfrm>
          <a:prstGeom prst="line">
            <a:avLst/>
          </a:prstGeom>
          <a:noFill/>
          <a:ln w="12700">
            <a:solidFill>
              <a:srgbClr val="073C6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2" name="Rettangolo 11"/>
          <p:cNvSpPr/>
          <p:nvPr userDrawn="1"/>
        </p:nvSpPr>
        <p:spPr>
          <a:xfrm>
            <a:off x="551429" y="6538971"/>
            <a:ext cx="2786789" cy="276999"/>
          </a:xfrm>
          <a:prstGeom prst="rect">
            <a:avLst/>
          </a:prstGeom>
        </p:spPr>
        <p:txBody>
          <a:bodyPr wrap="none">
            <a:spAutoFit/>
          </a:bodyPr>
          <a:lstStyle/>
          <a:p>
            <a:pPr algn="ctr" defTabSz="457200"/>
            <a:r>
              <a:rPr lang="en-GB" sz="1200" b="0" dirty="0" smtClean="0">
                <a:solidFill>
                  <a:schemeClr val="tx1"/>
                </a:solidFill>
                <a:latin typeface="Arial Narrow" panose="020B0606020202030204" pitchFamily="34" charset="0"/>
                <a:ea typeface="Verdana" panose="020B0604030504040204" pitchFamily="34" charset="0"/>
                <a:cs typeface="Verdana" panose="020B0604030504040204" pitchFamily="34" charset="0"/>
              </a:rPr>
              <a:t>PCC Conference, </a:t>
            </a:r>
            <a:r>
              <a:rPr lang="en-GB" sz="1200" b="0" i="1" dirty="0" smtClean="0">
                <a:solidFill>
                  <a:schemeClr val="tx1"/>
                </a:solidFill>
                <a:latin typeface="Arial Narrow" panose="020B0606020202030204" pitchFamily="34" charset="0"/>
                <a:ea typeface="Verdana" panose="020B0604030504040204" pitchFamily="34" charset="0"/>
                <a:cs typeface="Verdana" panose="020B0604030504040204" pitchFamily="34" charset="0"/>
              </a:rPr>
              <a:t>Vienna</a:t>
            </a:r>
            <a:r>
              <a:rPr lang="en-GB" sz="1200" b="0" i="1" baseline="0" dirty="0" smtClean="0">
                <a:solidFill>
                  <a:schemeClr val="tx1"/>
                </a:solidFill>
                <a:latin typeface="Arial Narrow" panose="020B0606020202030204" pitchFamily="34" charset="0"/>
                <a:ea typeface="Verdana" panose="020B0604030504040204" pitchFamily="34" charset="0"/>
                <a:cs typeface="Verdana" panose="020B0604030504040204" pitchFamily="34" charset="0"/>
              </a:rPr>
              <a:t>  </a:t>
            </a:r>
            <a:r>
              <a:rPr lang="en-GB" sz="1200" b="0" i="1" dirty="0" smtClean="0">
                <a:solidFill>
                  <a:schemeClr val="tx1"/>
                </a:solidFill>
                <a:latin typeface="Arial Narrow" panose="020B0606020202030204" pitchFamily="34" charset="0"/>
                <a:ea typeface="Verdana" panose="020B0604030504040204" pitchFamily="34" charset="0"/>
                <a:cs typeface="Verdana" panose="020B0604030504040204" pitchFamily="34" charset="0"/>
              </a:rPr>
              <a:t>20 </a:t>
            </a:r>
            <a:r>
              <a:rPr lang="en-GB" sz="1200" b="0" i="1" dirty="0" smtClean="0">
                <a:solidFill>
                  <a:schemeClr val="tx1"/>
                </a:solidFill>
                <a:latin typeface="Arial Narrow" panose="020B0606020202030204" pitchFamily="34" charset="0"/>
                <a:ea typeface="Verdana" panose="020B0604030504040204" pitchFamily="34" charset="0"/>
                <a:cs typeface="Verdana" panose="020B0604030504040204" pitchFamily="34" charset="0"/>
              </a:rPr>
              <a:t>November 2018</a:t>
            </a:r>
          </a:p>
        </p:txBody>
      </p:sp>
    </p:spTree>
    <p:extLst>
      <p:ext uri="{BB962C8B-B14F-4D97-AF65-F5344CB8AC3E}">
        <p14:creationId xmlns:p14="http://schemas.microsoft.com/office/powerpoint/2010/main" val="285341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594043F-A6A4-459A-97C4-46A46BB0BF17}" type="datetimeFigureOut">
              <a:rPr lang="it-IT" smtClean="0"/>
              <a:t>19/11/2018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E6EC376-B83F-40A3-9553-EF6CD8C972AC}" type="slidenum">
              <a:rPr lang="it-IT" smtClean="0"/>
              <a:t>‹N›</a:t>
            </a:fld>
            <a:endParaRPr lang="it-IT"/>
          </a:p>
        </p:txBody>
      </p:sp>
    </p:spTree>
    <p:extLst>
      <p:ext uri="{BB962C8B-B14F-4D97-AF65-F5344CB8AC3E}">
        <p14:creationId xmlns:p14="http://schemas.microsoft.com/office/powerpoint/2010/main" val="594049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594043F-A6A4-459A-97C4-46A46BB0BF17}" type="datetimeFigureOut">
              <a:rPr lang="it-IT" smtClean="0"/>
              <a:t>19/11/2018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E6EC376-B83F-40A3-9553-EF6CD8C972AC}" type="slidenum">
              <a:rPr lang="it-IT" smtClean="0"/>
              <a:t>‹N›</a:t>
            </a:fld>
            <a:endParaRPr lang="it-IT"/>
          </a:p>
        </p:txBody>
      </p:sp>
    </p:spTree>
    <p:extLst>
      <p:ext uri="{BB962C8B-B14F-4D97-AF65-F5344CB8AC3E}">
        <p14:creationId xmlns:p14="http://schemas.microsoft.com/office/powerpoint/2010/main" val="3861931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594043F-A6A4-459A-97C4-46A46BB0BF17}" type="datetimeFigureOut">
              <a:rPr lang="it-IT" smtClean="0"/>
              <a:t>19/11/2018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E6EC376-B83F-40A3-9553-EF6CD8C972AC}" type="slidenum">
              <a:rPr lang="it-IT" smtClean="0"/>
              <a:t>‹N›</a:t>
            </a:fld>
            <a:endParaRPr lang="it-IT"/>
          </a:p>
        </p:txBody>
      </p:sp>
    </p:spTree>
    <p:extLst>
      <p:ext uri="{BB962C8B-B14F-4D97-AF65-F5344CB8AC3E}">
        <p14:creationId xmlns:p14="http://schemas.microsoft.com/office/powerpoint/2010/main" val="1298970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2594043F-A6A4-459A-97C4-46A46BB0BF17}" type="datetimeFigureOut">
              <a:rPr lang="it-IT" smtClean="0"/>
              <a:t>19/11/2018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E6EC376-B83F-40A3-9553-EF6CD8C972AC}" type="slidenum">
              <a:rPr lang="it-IT" smtClean="0"/>
              <a:t>‹N›</a:t>
            </a:fld>
            <a:endParaRPr lang="it-IT"/>
          </a:p>
        </p:txBody>
      </p:sp>
    </p:spTree>
    <p:extLst>
      <p:ext uri="{BB962C8B-B14F-4D97-AF65-F5344CB8AC3E}">
        <p14:creationId xmlns:p14="http://schemas.microsoft.com/office/powerpoint/2010/main" val="273879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2594043F-A6A4-459A-97C4-46A46BB0BF17}" type="datetimeFigureOut">
              <a:rPr lang="it-IT" smtClean="0"/>
              <a:t>19/11/2018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E6EC376-B83F-40A3-9553-EF6CD8C972AC}" type="slidenum">
              <a:rPr lang="it-IT" smtClean="0"/>
              <a:t>‹N›</a:t>
            </a:fld>
            <a:endParaRPr lang="it-IT"/>
          </a:p>
        </p:txBody>
      </p:sp>
    </p:spTree>
    <p:extLst>
      <p:ext uri="{BB962C8B-B14F-4D97-AF65-F5344CB8AC3E}">
        <p14:creationId xmlns:p14="http://schemas.microsoft.com/office/powerpoint/2010/main" val="252004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2594043F-A6A4-459A-97C4-46A46BB0BF17}" type="datetimeFigureOut">
              <a:rPr lang="it-IT" smtClean="0"/>
              <a:t>19/11/2018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E6EC376-B83F-40A3-9553-EF6CD8C972AC}" type="slidenum">
              <a:rPr lang="it-IT" smtClean="0"/>
              <a:t>‹N›</a:t>
            </a:fld>
            <a:endParaRPr lang="it-IT"/>
          </a:p>
        </p:txBody>
      </p:sp>
    </p:spTree>
    <p:extLst>
      <p:ext uri="{BB962C8B-B14F-4D97-AF65-F5344CB8AC3E}">
        <p14:creationId xmlns:p14="http://schemas.microsoft.com/office/powerpoint/2010/main" val="40786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2594043F-A6A4-459A-97C4-46A46BB0BF17}" type="datetimeFigureOut">
              <a:rPr lang="it-IT" smtClean="0"/>
              <a:t>19/11/2018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E6EC376-B83F-40A3-9553-EF6CD8C972AC}" type="slidenum">
              <a:rPr lang="it-IT" smtClean="0"/>
              <a:t>‹N›</a:t>
            </a:fld>
            <a:endParaRPr lang="it-IT"/>
          </a:p>
        </p:txBody>
      </p:sp>
    </p:spTree>
    <p:extLst>
      <p:ext uri="{BB962C8B-B14F-4D97-AF65-F5344CB8AC3E}">
        <p14:creationId xmlns:p14="http://schemas.microsoft.com/office/powerpoint/2010/main" val="2828884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594043F-A6A4-459A-97C4-46A46BB0BF17}" type="datetimeFigureOut">
              <a:rPr lang="it-IT" smtClean="0"/>
              <a:t>19/11/2018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E6EC376-B83F-40A3-9553-EF6CD8C972AC}" type="slidenum">
              <a:rPr lang="it-IT" smtClean="0"/>
              <a:t>‹N›</a:t>
            </a:fld>
            <a:endParaRPr lang="it-IT"/>
          </a:p>
        </p:txBody>
      </p:sp>
    </p:spTree>
    <p:extLst>
      <p:ext uri="{BB962C8B-B14F-4D97-AF65-F5344CB8AC3E}">
        <p14:creationId xmlns:p14="http://schemas.microsoft.com/office/powerpoint/2010/main" val="3306137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594043F-A6A4-459A-97C4-46A46BB0BF17}" type="datetimeFigureOut">
              <a:rPr lang="it-IT" smtClean="0"/>
              <a:t>19/11/2018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E6EC376-B83F-40A3-9553-EF6CD8C972AC}" type="slidenum">
              <a:rPr lang="it-IT" smtClean="0"/>
              <a:t>‹N›</a:t>
            </a:fld>
            <a:endParaRPr lang="it-IT"/>
          </a:p>
        </p:txBody>
      </p:sp>
    </p:spTree>
    <p:extLst>
      <p:ext uri="{BB962C8B-B14F-4D97-AF65-F5344CB8AC3E}">
        <p14:creationId xmlns:p14="http://schemas.microsoft.com/office/powerpoint/2010/main" val="3243127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594043F-A6A4-459A-97C4-46A46BB0BF17}" type="datetimeFigureOut">
              <a:rPr lang="it-IT" smtClean="0"/>
              <a:t>19/11/2018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E6EC376-B83F-40A3-9553-EF6CD8C972AC}" type="slidenum">
              <a:rPr lang="it-IT" smtClean="0"/>
              <a:t>‹N›</a:t>
            </a:fld>
            <a:endParaRPr lang="it-IT"/>
          </a:p>
        </p:txBody>
      </p:sp>
    </p:spTree>
    <p:extLst>
      <p:ext uri="{BB962C8B-B14F-4D97-AF65-F5344CB8AC3E}">
        <p14:creationId xmlns:p14="http://schemas.microsoft.com/office/powerpoint/2010/main" val="3040133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94043F-A6A4-459A-97C4-46A46BB0BF17}" type="datetimeFigureOut">
              <a:rPr lang="it-IT" smtClean="0"/>
              <a:t>19/11/2018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6EC376-B83F-40A3-9553-EF6CD8C972AC}" type="slidenum">
              <a:rPr lang="it-IT" smtClean="0"/>
              <a:t>‹N›</a:t>
            </a:fld>
            <a:endParaRPr lang="it-IT"/>
          </a:p>
        </p:txBody>
      </p:sp>
    </p:spTree>
    <p:extLst>
      <p:ext uri="{BB962C8B-B14F-4D97-AF65-F5344CB8AC3E}">
        <p14:creationId xmlns:p14="http://schemas.microsoft.com/office/powerpoint/2010/main" val="42590927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7"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242" y="30936"/>
            <a:ext cx="9108504" cy="6827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9" name="Picture 13" descr="logo trasp"/>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2938" r="-48"/>
          <a:stretch/>
        </p:blipFill>
        <p:spPr bwMode="auto">
          <a:xfrm>
            <a:off x="4427984" y="3026164"/>
            <a:ext cx="4549674" cy="367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ttangolo 14"/>
          <p:cNvSpPr>
            <a:spLocks noChangeArrowheads="1"/>
          </p:cNvSpPr>
          <p:nvPr/>
        </p:nvSpPr>
        <p:spPr bwMode="auto">
          <a:xfrm>
            <a:off x="458308" y="4869160"/>
            <a:ext cx="8208912" cy="1292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9" rIns="91417" bIns="45709">
            <a:spAutoFit/>
          </a:bodyPr>
          <a:lstStyle/>
          <a:p>
            <a:pPr lvl="0" algn="ctr" eaLnBrk="0" fontAlgn="base" hangingPunct="0">
              <a:spcBef>
                <a:spcPct val="0"/>
              </a:spcBef>
              <a:spcAft>
                <a:spcPct val="0"/>
              </a:spcAft>
            </a:pPr>
            <a:r>
              <a:rPr lang="en-GB" sz="1200" b="1" dirty="0">
                <a:latin typeface="Arial Narrow" panose="020B0606020202030204" pitchFamily="34" charset="0"/>
                <a:ea typeface="Verdana" panose="020B0604030504040204" pitchFamily="34" charset="0"/>
                <a:cs typeface="Verdana" panose="020B0604030504040204" pitchFamily="34" charset="0"/>
              </a:rPr>
              <a:t>Eng.</a:t>
            </a:r>
            <a:r>
              <a:rPr lang="en-GB" dirty="0" smtClean="0">
                <a:latin typeface="Arial Narrow" panose="020B0606020202030204" pitchFamily="34" charset="0"/>
                <a:ea typeface="Verdana" panose="020B0604030504040204" pitchFamily="34" charset="0"/>
                <a:cs typeface="Verdana" panose="020B0604030504040204" pitchFamily="34" charset="0"/>
              </a:rPr>
              <a:t> </a:t>
            </a:r>
            <a:r>
              <a:rPr lang="en-GB" b="1" dirty="0" smtClean="0">
                <a:latin typeface="Arial Narrow" panose="020B0606020202030204" pitchFamily="34" charset="0"/>
                <a:ea typeface="Verdana" panose="020B0604030504040204" pitchFamily="34" charset="0"/>
                <a:cs typeface="Verdana" panose="020B0604030504040204" pitchFamily="34" charset="0"/>
              </a:rPr>
              <a:t>Franco MAGGIO</a:t>
            </a:r>
          </a:p>
          <a:p>
            <a:pPr lvl="0" algn="ctr" eaLnBrk="0" fontAlgn="base" hangingPunct="0">
              <a:spcBef>
                <a:spcPct val="0"/>
              </a:spcBef>
              <a:spcAft>
                <a:spcPct val="0"/>
              </a:spcAft>
            </a:pPr>
            <a:r>
              <a:rPr lang="en-GB" sz="1200" b="1" dirty="0" smtClean="0">
                <a:latin typeface="Arial Narrow" panose="020B0606020202030204" pitchFamily="34" charset="0"/>
                <a:ea typeface="Verdana" panose="020B0604030504040204" pitchFamily="34" charset="0"/>
                <a:cs typeface="Verdana" panose="020B0604030504040204" pitchFamily="34" charset="0"/>
              </a:rPr>
              <a:t>(</a:t>
            </a:r>
            <a:r>
              <a:rPr lang="en-GB" altLang="it-IT" sz="1200" b="1" dirty="0" smtClean="0">
                <a:latin typeface="Arial Narrow" panose="020B0606020202030204" pitchFamily="34" charset="0"/>
                <a:ea typeface="Verdana" panose="020B0604030504040204" pitchFamily="34" charset="0"/>
                <a:cs typeface="Verdana" panose="020B0604030504040204" pitchFamily="34" charset="0"/>
              </a:rPr>
              <a:t>Central Director for </a:t>
            </a:r>
            <a:r>
              <a:rPr lang="en-GB" altLang="it-IT" sz="1200" b="1" dirty="0">
                <a:latin typeface="Arial Narrow" panose="020B0606020202030204" pitchFamily="34" charset="0"/>
                <a:ea typeface="Verdana" panose="020B0604030504040204" pitchFamily="34" charset="0"/>
                <a:cs typeface="Verdana" panose="020B0604030504040204" pitchFamily="34" charset="0"/>
              </a:rPr>
              <a:t>Cadastral, Cartographic and Land Registration </a:t>
            </a:r>
            <a:r>
              <a:rPr lang="en-GB" altLang="it-IT" sz="1200" b="1" dirty="0" smtClean="0">
                <a:latin typeface="Arial Narrow" panose="020B0606020202030204" pitchFamily="34" charset="0"/>
                <a:ea typeface="Verdana" panose="020B0604030504040204" pitchFamily="34" charset="0"/>
                <a:cs typeface="Verdana" panose="020B0604030504040204" pitchFamily="34" charset="0"/>
              </a:rPr>
              <a:t>Services) </a:t>
            </a:r>
            <a:endParaRPr lang="en-GB" altLang="it-IT" sz="1200" b="1" dirty="0">
              <a:latin typeface="Arial Narrow" panose="020B0606020202030204" pitchFamily="34" charset="0"/>
              <a:ea typeface="Verdana" panose="020B0604030504040204" pitchFamily="34" charset="0"/>
              <a:cs typeface="Verdana" panose="020B0604030504040204" pitchFamily="34" charset="0"/>
            </a:endParaRPr>
          </a:p>
          <a:p>
            <a:pPr algn="ctr" defTabSz="457200"/>
            <a:endParaRPr lang="en-GB" dirty="0" smtClean="0">
              <a:latin typeface="Arial Narrow" panose="020B0606020202030204" pitchFamily="34" charset="0"/>
              <a:ea typeface="Verdana" panose="020B0604030504040204" pitchFamily="34" charset="0"/>
              <a:cs typeface="Verdana" panose="020B0604030504040204" pitchFamily="34" charset="0"/>
            </a:endParaRPr>
          </a:p>
          <a:p>
            <a:pPr algn="ctr" defTabSz="457200"/>
            <a:r>
              <a:rPr lang="en-GB" sz="1200" b="1" dirty="0">
                <a:latin typeface="Arial Narrow" panose="020B0606020202030204" pitchFamily="34" charset="0"/>
                <a:ea typeface="Verdana" panose="020B0604030504040204" pitchFamily="34" charset="0"/>
                <a:cs typeface="Verdana" panose="020B0604030504040204" pitchFamily="34" charset="0"/>
              </a:rPr>
              <a:t>Eng.</a:t>
            </a:r>
            <a:r>
              <a:rPr lang="en-GB" b="1" dirty="0" smtClean="0">
                <a:latin typeface="Arial Narrow" panose="020B0606020202030204" pitchFamily="34" charset="0"/>
                <a:ea typeface="Verdana" panose="020B0604030504040204" pitchFamily="34" charset="0"/>
                <a:cs typeface="Verdana" panose="020B0604030504040204" pitchFamily="34" charset="0"/>
              </a:rPr>
              <a:t> Arturo ANGELINI </a:t>
            </a:r>
          </a:p>
          <a:p>
            <a:pPr algn="ctr" defTabSz="457200"/>
            <a:r>
              <a:rPr lang="en-GB" sz="1200" b="1" dirty="0" smtClean="0">
                <a:latin typeface="Arial Narrow" panose="020B0606020202030204" pitchFamily="34" charset="0"/>
                <a:ea typeface="Verdana" panose="020B0604030504040204" pitchFamily="34" charset="0"/>
                <a:cs typeface="Verdana" panose="020B0604030504040204" pitchFamily="34" charset="0"/>
              </a:rPr>
              <a:t>(Responsible for the Cadastral Operating Methodologies Office )</a:t>
            </a:r>
            <a:endParaRPr lang="en-GB" sz="1200" b="1" dirty="0">
              <a:latin typeface="Arial Narrow" panose="020B0606020202030204" pitchFamily="34" charset="0"/>
              <a:ea typeface="Verdana" panose="020B0604030504040204" pitchFamily="34" charset="0"/>
              <a:cs typeface="Verdana" panose="020B0604030504040204" pitchFamily="34" charset="0"/>
            </a:endParaRPr>
          </a:p>
        </p:txBody>
      </p:sp>
      <p:sp>
        <p:nvSpPr>
          <p:cNvPr id="11" name="Sottotitolo 2"/>
          <p:cNvSpPr txBox="1">
            <a:spLocks/>
          </p:cNvSpPr>
          <p:nvPr/>
        </p:nvSpPr>
        <p:spPr>
          <a:xfrm>
            <a:off x="787046" y="2132856"/>
            <a:ext cx="7550400" cy="93610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n-US" b="1" dirty="0">
                <a:solidFill>
                  <a:schemeClr val="accent6">
                    <a:lumMod val="75000"/>
                  </a:schemeClr>
                </a:solidFill>
              </a:rPr>
              <a:t>Reliability of the Italian cadastral system</a:t>
            </a:r>
          </a:p>
          <a:p>
            <a:pPr marL="0" indent="0" algn="ctr">
              <a:spcBef>
                <a:spcPts val="0"/>
              </a:spcBef>
              <a:buNone/>
            </a:pPr>
            <a:r>
              <a:rPr lang="en-US" sz="2800" b="1" i="1" dirty="0">
                <a:solidFill>
                  <a:schemeClr val="accent6">
                    <a:lumMod val="75000"/>
                  </a:schemeClr>
                </a:solidFill>
              </a:rPr>
              <a:t>data quality and improvement prospects</a:t>
            </a:r>
          </a:p>
        </p:txBody>
      </p:sp>
      <p:pic>
        <p:nvPicPr>
          <p:cNvPr id="16" name="Immagin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66465" y="3573016"/>
            <a:ext cx="3012976" cy="711063"/>
          </a:xfrm>
          <a:prstGeom prst="rect">
            <a:avLst/>
          </a:prstGeom>
        </p:spPr>
      </p:pic>
      <p:cxnSp>
        <p:nvCxnSpPr>
          <p:cNvPr id="3" name="Connettore 1 2"/>
          <p:cNvCxnSpPr/>
          <p:nvPr/>
        </p:nvCxnSpPr>
        <p:spPr>
          <a:xfrm>
            <a:off x="899592" y="1988840"/>
            <a:ext cx="7128792"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07352" y="290648"/>
            <a:ext cx="4491957" cy="1486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Connettore 1 9"/>
          <p:cNvCxnSpPr/>
          <p:nvPr/>
        </p:nvCxnSpPr>
        <p:spPr>
          <a:xfrm>
            <a:off x="899592" y="3356992"/>
            <a:ext cx="712879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32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4"/>
          <p:cNvSpPr txBox="1">
            <a:spLocks noChangeArrowheads="1"/>
          </p:cNvSpPr>
          <p:nvPr/>
        </p:nvSpPr>
        <p:spPr bwMode="auto">
          <a:xfrm>
            <a:off x="0" y="215875"/>
            <a:ext cx="9144000" cy="432000"/>
          </a:xfrm>
          <a:prstGeom prst="rect">
            <a:avLst/>
          </a:prstGeom>
          <a:solidFill>
            <a:schemeClr val="bg1">
              <a:lumMod val="65000"/>
            </a:schemeClr>
          </a:solidFill>
        </p:spPr>
        <p:txBody>
          <a:bodyPr vert="horz" lIns="80165" tIns="40083" rIns="80165" bIns="40083" rtlCol="0" anchor="ctr">
            <a:noAutofit/>
          </a:bodyPr>
          <a:lstStyle>
            <a:lvl1pPr algn="ctr" defTabSz="914400" rtl="0" eaLnBrk="1" latinLnBrk="0" hangingPunct="1">
              <a:spcBef>
                <a:spcPct val="0"/>
              </a:spcBef>
              <a:buNone/>
              <a:defRPr sz="4000" kern="1200">
                <a:solidFill>
                  <a:schemeClr val="tx1"/>
                </a:solidFill>
                <a:latin typeface="Times New Roman" pitchFamily="18" charset="0"/>
                <a:ea typeface="+mj-ea"/>
                <a:cs typeface="Times New Roman" pitchFamily="18" charset="0"/>
              </a:defRPr>
            </a:lvl1pPr>
          </a:lstStyle>
          <a:p>
            <a:pPr marL="441325">
              <a:lnSpc>
                <a:spcPct val="100000"/>
              </a:lnSpc>
              <a:spcAft>
                <a:spcPts val="1800"/>
              </a:spcAft>
            </a:pPr>
            <a:r>
              <a:rPr lang="en-US" sz="2400" b="1" dirty="0">
                <a:solidFill>
                  <a:schemeClr val="bg1"/>
                </a:solidFill>
                <a:latin typeface="+mn-lt"/>
                <a:ea typeface="Verdana" panose="020B0604030504040204" pitchFamily="34" charset="0"/>
                <a:cs typeface="Verdana" panose="020B0604030504040204" pitchFamily="34" charset="0"/>
              </a:rPr>
              <a:t>The main data quality improvement activities </a:t>
            </a:r>
            <a:r>
              <a:rPr lang="en-US" sz="2400" b="1" dirty="0" smtClean="0">
                <a:solidFill>
                  <a:schemeClr val="bg1"/>
                </a:solidFill>
                <a:latin typeface="+mn-lt"/>
                <a:ea typeface="Verdana" panose="020B0604030504040204" pitchFamily="34" charset="0"/>
                <a:cs typeface="Verdana" panose="020B0604030504040204" pitchFamily="34" charset="0"/>
              </a:rPr>
              <a:t>initiated</a:t>
            </a:r>
            <a:endParaRPr lang="en-US" sz="2400" b="1" dirty="0">
              <a:solidFill>
                <a:schemeClr val="bg1"/>
              </a:solidFill>
              <a:latin typeface="+mn-lt"/>
              <a:ea typeface="Verdana" panose="020B0604030504040204" pitchFamily="34" charset="0"/>
              <a:cs typeface="Verdana" panose="020B0604030504040204" pitchFamily="34" charset="0"/>
            </a:endParaRPr>
          </a:p>
        </p:txBody>
      </p:sp>
      <p:sp>
        <p:nvSpPr>
          <p:cNvPr id="15" name="Rectangle 4"/>
          <p:cNvSpPr txBox="1">
            <a:spLocks noChangeArrowheads="1"/>
          </p:cNvSpPr>
          <p:nvPr/>
        </p:nvSpPr>
        <p:spPr bwMode="auto">
          <a:xfrm>
            <a:off x="4716016" y="4514836"/>
            <a:ext cx="4248472" cy="648000"/>
          </a:xfrm>
          <a:prstGeom prst="roundRect">
            <a:avLst/>
          </a:prstGeom>
          <a:solidFill>
            <a:schemeClr val="accent3">
              <a:lumMod val="60000"/>
              <a:lumOff val="40000"/>
            </a:schemeClr>
          </a:solidFill>
        </p:spPr>
        <p:txBody>
          <a:bodyPr vert="horz" lIns="80165" tIns="40083" rIns="80165" bIns="40083" rtlCol="0" anchor="ctr">
            <a:noAutofit/>
          </a:bodyPr>
          <a:lstStyle>
            <a:lvl1pPr algn="ctr" defTabSz="914400" rtl="0" eaLnBrk="1" latinLnBrk="0" hangingPunct="1">
              <a:spcBef>
                <a:spcPct val="0"/>
              </a:spcBef>
              <a:buNone/>
              <a:defRPr sz="4000" kern="1200">
                <a:solidFill>
                  <a:schemeClr val="tx1"/>
                </a:solidFill>
                <a:latin typeface="Times New Roman" pitchFamily="18" charset="0"/>
                <a:ea typeface="+mj-ea"/>
                <a:cs typeface="Times New Roman" pitchFamily="18" charset="0"/>
              </a:defRPr>
            </a:lvl1pPr>
          </a:lstStyle>
          <a:p>
            <a:pPr>
              <a:lnSpc>
                <a:spcPct val="100000"/>
              </a:lnSpc>
              <a:spcAft>
                <a:spcPts val="1800"/>
              </a:spcAft>
            </a:pPr>
            <a:r>
              <a:rPr lang="en-US" sz="1600" b="1" i="1" dirty="0">
                <a:latin typeface="+mn-lt"/>
                <a:ea typeface="Verdana" panose="020B0604030504040204" pitchFamily="34" charset="0"/>
                <a:cs typeface="Verdana" panose="020B0604030504040204" pitchFamily="34" charset="0"/>
              </a:rPr>
              <a:t>Rural buildings to be registered at </a:t>
            </a:r>
            <a:r>
              <a:rPr lang="en-US" sz="1600" b="1" i="1" dirty="0" smtClean="0">
                <a:latin typeface="+mn-lt"/>
                <a:ea typeface="Verdana" panose="020B0604030504040204" pitchFamily="34" charset="0"/>
                <a:cs typeface="Verdana" panose="020B0604030504040204" pitchFamily="34" charset="0"/>
              </a:rPr>
              <a:t>Urban Building Cadastre</a:t>
            </a:r>
            <a:endParaRPr lang="en-US" sz="1600" b="1" i="1" dirty="0">
              <a:latin typeface="+mn-lt"/>
              <a:ea typeface="Verdana" panose="020B0604030504040204" pitchFamily="34" charset="0"/>
              <a:cs typeface="Verdana" panose="020B0604030504040204" pitchFamily="34" charset="0"/>
            </a:endParaRPr>
          </a:p>
        </p:txBody>
      </p:sp>
      <p:sp>
        <p:nvSpPr>
          <p:cNvPr id="16" name="Rectangle 4"/>
          <p:cNvSpPr txBox="1">
            <a:spLocks noChangeArrowheads="1"/>
          </p:cNvSpPr>
          <p:nvPr/>
        </p:nvSpPr>
        <p:spPr bwMode="auto">
          <a:xfrm>
            <a:off x="4716016" y="5373288"/>
            <a:ext cx="4248472" cy="648000"/>
          </a:xfrm>
          <a:prstGeom prst="roundRect">
            <a:avLst/>
          </a:prstGeom>
          <a:solidFill>
            <a:srgbClr val="FFC000"/>
          </a:solidFill>
        </p:spPr>
        <p:txBody>
          <a:bodyPr vert="horz" lIns="80165" tIns="40083" rIns="80165" bIns="40083" rtlCol="0" anchor="ctr">
            <a:noAutofit/>
          </a:bodyPr>
          <a:lstStyle>
            <a:lvl1pPr algn="ctr" defTabSz="914400" rtl="0" eaLnBrk="1" latinLnBrk="0" hangingPunct="1">
              <a:spcBef>
                <a:spcPct val="0"/>
              </a:spcBef>
              <a:buNone/>
              <a:defRPr sz="4000" kern="1200">
                <a:solidFill>
                  <a:schemeClr val="tx1"/>
                </a:solidFill>
                <a:latin typeface="Times New Roman" pitchFamily="18" charset="0"/>
                <a:ea typeface="+mj-ea"/>
                <a:cs typeface="Times New Roman" pitchFamily="18" charset="0"/>
              </a:defRPr>
            </a:lvl1pPr>
          </a:lstStyle>
          <a:p>
            <a:pPr>
              <a:lnSpc>
                <a:spcPct val="100000"/>
              </a:lnSpc>
              <a:spcAft>
                <a:spcPts val="1800"/>
              </a:spcAft>
            </a:pPr>
            <a:r>
              <a:rPr lang="en-US" sz="1600" b="1" i="1" dirty="0" smtClean="0">
                <a:latin typeface="+mn-lt"/>
                <a:ea typeface="Verdana" panose="020B0604030504040204" pitchFamily="34" charset="0"/>
                <a:cs typeface="Verdana" panose="020B0604030504040204" pitchFamily="34" charset="0"/>
              </a:rPr>
              <a:t>Improvement </a:t>
            </a:r>
            <a:r>
              <a:rPr lang="en-US" sz="1600" b="1" i="1" dirty="0">
                <a:latin typeface="+mn-lt"/>
                <a:ea typeface="Verdana" panose="020B0604030504040204" pitchFamily="34" charset="0"/>
                <a:cs typeface="Verdana" panose="020B0604030504040204" pitchFamily="34" charset="0"/>
              </a:rPr>
              <a:t>of the quality of the cadastral mapping system </a:t>
            </a:r>
          </a:p>
        </p:txBody>
      </p:sp>
      <p:sp>
        <p:nvSpPr>
          <p:cNvPr id="7" name="Rettangolo arrotondato 6"/>
          <p:cNvSpPr/>
          <p:nvPr/>
        </p:nvSpPr>
        <p:spPr>
          <a:xfrm>
            <a:off x="4716016" y="3656384"/>
            <a:ext cx="4248472" cy="648000"/>
          </a:xfrm>
          <a:prstGeom prst="roundRect">
            <a:avLst/>
          </a:prstGeom>
          <a:solidFill>
            <a:schemeClr val="accent5">
              <a:lumMod val="60000"/>
              <a:lumOff val="40000"/>
            </a:schemeClr>
          </a:solidFill>
        </p:spPr>
        <p:txBody>
          <a:bodyPr vert="horz" lIns="80165" tIns="40083" rIns="80165" bIns="40083" rtlCol="0" anchor="ctr">
            <a:noAutofit/>
          </a:bodyPr>
          <a:lstStyle/>
          <a:p>
            <a:pPr marL="0" lvl="1" algn="ctr"/>
            <a:r>
              <a:rPr lang="en-GB" sz="1600" b="1" i="1" dirty="0">
                <a:ea typeface="Verdana" panose="020B0604030504040204" pitchFamily="34" charset="0"/>
                <a:cs typeface="Verdana" panose="020B0604030504040204" pitchFamily="34" charset="0"/>
              </a:rPr>
              <a:t>The national archive of urban streets and house numbers </a:t>
            </a:r>
            <a:r>
              <a:rPr lang="en-GB" sz="1600" b="1" i="1" dirty="0" smtClean="0">
                <a:ea typeface="Verdana" panose="020B0604030504040204" pitchFamily="34" charset="0"/>
                <a:cs typeface="Verdana" panose="020B0604030504040204" pitchFamily="34" charset="0"/>
              </a:rPr>
              <a:t>“ANNCSU”</a:t>
            </a:r>
            <a:endParaRPr lang="it-IT" sz="1600" b="1" i="1" dirty="0">
              <a:ea typeface="Verdana" panose="020B0604030504040204" pitchFamily="34" charset="0"/>
              <a:cs typeface="Verdana" panose="020B0604030504040204" pitchFamily="34" charset="0"/>
            </a:endParaRPr>
          </a:p>
        </p:txBody>
      </p:sp>
      <p:sp>
        <p:nvSpPr>
          <p:cNvPr id="12" name="Rettangolo arrotondato 11"/>
          <p:cNvSpPr/>
          <p:nvPr/>
        </p:nvSpPr>
        <p:spPr>
          <a:xfrm>
            <a:off x="4716016" y="2797932"/>
            <a:ext cx="4248472" cy="648000"/>
          </a:xfrm>
          <a:prstGeom prst="roundRect">
            <a:avLst/>
          </a:prstGeom>
          <a:solidFill>
            <a:schemeClr val="tx2">
              <a:lumMod val="40000"/>
              <a:lumOff val="60000"/>
            </a:schemeClr>
          </a:solidFill>
        </p:spPr>
        <p:txBody>
          <a:bodyPr vert="horz" lIns="80165" tIns="40083" rIns="80165" bIns="40083" rtlCol="0" anchor="ctr">
            <a:noAutofit/>
          </a:bodyPr>
          <a:lstStyle/>
          <a:p>
            <a:pPr algn="ctr"/>
            <a:r>
              <a:rPr lang="en-US" sz="1600" b="1" i="1" dirty="0"/>
              <a:t>Activation of the “Register of Holders (AdT)” </a:t>
            </a:r>
          </a:p>
        </p:txBody>
      </p:sp>
      <p:sp>
        <p:nvSpPr>
          <p:cNvPr id="13" name="Rettangolo arrotondato 12"/>
          <p:cNvSpPr/>
          <p:nvPr/>
        </p:nvSpPr>
        <p:spPr>
          <a:xfrm>
            <a:off x="4716015" y="1939480"/>
            <a:ext cx="4248472" cy="648000"/>
          </a:xfrm>
          <a:prstGeom prst="roundRect">
            <a:avLst/>
          </a:prstGeom>
          <a:solidFill>
            <a:schemeClr val="accent6"/>
          </a:solidFill>
        </p:spPr>
        <p:txBody>
          <a:bodyPr vert="horz" lIns="80165" tIns="40083" rIns="80165" bIns="40083" rtlCol="0" anchor="ctr">
            <a:noAutofit/>
          </a:bodyPr>
          <a:lstStyle/>
          <a:p>
            <a:pPr marL="0" lvl="1" algn="ctr"/>
            <a:r>
              <a:rPr lang="en-GB" sz="1600" b="1" i="1" dirty="0"/>
              <a:t>The identification of “hidden buildings”</a:t>
            </a:r>
            <a:endParaRPr lang="it-IT" sz="1600" b="1" i="1" dirty="0"/>
          </a:p>
        </p:txBody>
      </p:sp>
      <p:sp>
        <p:nvSpPr>
          <p:cNvPr id="26" name="Ovale 25"/>
          <p:cNvSpPr/>
          <p:nvPr/>
        </p:nvSpPr>
        <p:spPr>
          <a:xfrm>
            <a:off x="4283968" y="5406393"/>
            <a:ext cx="556346" cy="565535"/>
          </a:xfrm>
          <a:prstGeom prst="ellipse">
            <a:avLst/>
          </a:prstGeom>
          <a:no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solidFill>
                  <a:schemeClr val="tx1"/>
                </a:solidFill>
                <a:latin typeface="+mj-lt"/>
              </a:rPr>
              <a:t>e</a:t>
            </a:r>
            <a:endParaRPr lang="en-GB" sz="3600" b="1" dirty="0">
              <a:solidFill>
                <a:schemeClr val="tx1"/>
              </a:solidFill>
              <a:latin typeface="+mj-lt"/>
            </a:endParaRPr>
          </a:p>
        </p:txBody>
      </p:sp>
      <p:sp>
        <p:nvSpPr>
          <p:cNvPr id="27" name="Ovale 26"/>
          <p:cNvSpPr/>
          <p:nvPr/>
        </p:nvSpPr>
        <p:spPr>
          <a:xfrm>
            <a:off x="4283968" y="4546643"/>
            <a:ext cx="556346" cy="565535"/>
          </a:xfrm>
          <a:prstGeom prst="ellipse">
            <a:avLst/>
          </a:prstGeom>
          <a:no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solidFill>
                  <a:schemeClr val="tx1"/>
                </a:solidFill>
                <a:latin typeface="+mj-lt"/>
              </a:rPr>
              <a:t>d</a:t>
            </a:r>
            <a:endParaRPr lang="en-GB" sz="3600" b="1" dirty="0">
              <a:solidFill>
                <a:schemeClr val="tx1"/>
              </a:solidFill>
              <a:latin typeface="+mj-lt"/>
            </a:endParaRPr>
          </a:p>
        </p:txBody>
      </p:sp>
      <p:sp>
        <p:nvSpPr>
          <p:cNvPr id="28" name="Ovale 27"/>
          <p:cNvSpPr/>
          <p:nvPr/>
        </p:nvSpPr>
        <p:spPr>
          <a:xfrm>
            <a:off x="4283968" y="1967399"/>
            <a:ext cx="556346" cy="565535"/>
          </a:xfrm>
          <a:prstGeom prst="ellipse">
            <a:avLst/>
          </a:prstGeom>
          <a:no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latin typeface="+mj-lt"/>
              </a:rPr>
              <a:t>a</a:t>
            </a:r>
          </a:p>
        </p:txBody>
      </p:sp>
      <p:sp>
        <p:nvSpPr>
          <p:cNvPr id="29" name="Ovale 28"/>
          <p:cNvSpPr/>
          <p:nvPr/>
        </p:nvSpPr>
        <p:spPr>
          <a:xfrm>
            <a:off x="4283968" y="2827147"/>
            <a:ext cx="556346" cy="565535"/>
          </a:xfrm>
          <a:prstGeom prst="ellipse">
            <a:avLst/>
          </a:prstGeom>
          <a:no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solidFill>
                  <a:schemeClr val="tx1"/>
                </a:solidFill>
                <a:latin typeface="+mj-lt"/>
              </a:rPr>
              <a:t>b</a:t>
            </a:r>
            <a:endParaRPr lang="en-GB" sz="3600" b="1" dirty="0">
              <a:solidFill>
                <a:schemeClr val="tx1"/>
              </a:solidFill>
              <a:latin typeface="+mj-lt"/>
            </a:endParaRPr>
          </a:p>
        </p:txBody>
      </p:sp>
      <p:sp>
        <p:nvSpPr>
          <p:cNvPr id="31" name="Ovale 30"/>
          <p:cNvSpPr/>
          <p:nvPr/>
        </p:nvSpPr>
        <p:spPr>
          <a:xfrm>
            <a:off x="4283968" y="3686895"/>
            <a:ext cx="556346" cy="565535"/>
          </a:xfrm>
          <a:prstGeom prst="ellipse">
            <a:avLst/>
          </a:prstGeom>
          <a:no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solidFill>
                  <a:schemeClr val="tx1"/>
                </a:solidFill>
                <a:latin typeface="+mj-lt"/>
              </a:rPr>
              <a:t>c</a:t>
            </a:r>
            <a:endParaRPr lang="en-GB" sz="3600" b="1" dirty="0">
              <a:solidFill>
                <a:schemeClr val="tx1"/>
              </a:solidFill>
              <a:latin typeface="+mj-lt"/>
            </a:endParaRPr>
          </a:p>
        </p:txBody>
      </p:sp>
      <p:sp>
        <p:nvSpPr>
          <p:cNvPr id="21" name="Rettangolo 20"/>
          <p:cNvSpPr/>
          <p:nvPr/>
        </p:nvSpPr>
        <p:spPr>
          <a:xfrm>
            <a:off x="251520" y="1388427"/>
            <a:ext cx="3036963" cy="600413"/>
          </a:xfrm>
          <a:prstGeom prst="rect">
            <a:avLst/>
          </a:prstGeom>
          <a:noFill/>
        </p:spPr>
        <p:txBody>
          <a:bodyPr vert="horz" lIns="80165" tIns="40083" rIns="80165" bIns="40083" rtlCol="0" anchor="ctr">
            <a:noAutofit/>
          </a:bodyPr>
          <a:lstStyle/>
          <a:p>
            <a:pPr algn="ctr"/>
            <a:r>
              <a:rPr lang="en-US" b="1" dirty="0">
                <a:solidFill>
                  <a:srgbClr val="DF651E"/>
                </a:solidFill>
              </a:rPr>
              <a:t>Reliability</a:t>
            </a:r>
            <a:r>
              <a:rPr lang="en-US" b="1" dirty="0"/>
              <a:t> of the Italian cadastral system</a:t>
            </a:r>
          </a:p>
        </p:txBody>
      </p:sp>
      <p:sp>
        <p:nvSpPr>
          <p:cNvPr id="17" name="Rettangolo 16"/>
          <p:cNvSpPr/>
          <p:nvPr/>
        </p:nvSpPr>
        <p:spPr>
          <a:xfrm>
            <a:off x="5220072" y="1070517"/>
            <a:ext cx="3036963" cy="600413"/>
          </a:xfrm>
          <a:prstGeom prst="rect">
            <a:avLst/>
          </a:prstGeom>
          <a:noFill/>
        </p:spPr>
        <p:txBody>
          <a:bodyPr vert="horz" lIns="80165" tIns="40083" rIns="80165" bIns="40083" rtlCol="0" anchor="ctr">
            <a:noAutofit/>
          </a:bodyPr>
          <a:lstStyle/>
          <a:p>
            <a:pPr algn="ctr"/>
            <a:r>
              <a:rPr lang="en-US" b="1" dirty="0" smtClean="0"/>
              <a:t>Some of the main activities put in place</a:t>
            </a:r>
          </a:p>
        </p:txBody>
      </p:sp>
      <p:sp>
        <p:nvSpPr>
          <p:cNvPr id="3" name="Freccia ad arco 2"/>
          <p:cNvSpPr/>
          <p:nvPr/>
        </p:nvSpPr>
        <p:spPr>
          <a:xfrm rot="20244305" flipH="1">
            <a:off x="262585" y="2194000"/>
            <a:ext cx="4533052" cy="2272132"/>
          </a:xfrm>
          <a:prstGeom prst="circularArrow">
            <a:avLst>
              <a:gd name="adj1" fmla="val 6634"/>
              <a:gd name="adj2" fmla="val 1402107"/>
              <a:gd name="adj3" fmla="val 19772256"/>
              <a:gd name="adj4" fmla="val 11945338"/>
              <a:gd name="adj5" fmla="val 12500"/>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16200000" scaled="1"/>
            <a:tileRect/>
          </a:gradFill>
          <a:ln>
            <a:solidFill>
              <a:srgbClr val="DF65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41" name="Freccia ad arco 40"/>
          <p:cNvSpPr/>
          <p:nvPr/>
        </p:nvSpPr>
        <p:spPr>
          <a:xfrm rot="20830923" flipH="1">
            <a:off x="1536149" y="2918994"/>
            <a:ext cx="4261792" cy="2271754"/>
          </a:xfrm>
          <a:prstGeom prst="circularArrow">
            <a:avLst>
              <a:gd name="adj1" fmla="val 6634"/>
              <a:gd name="adj2" fmla="val 953703"/>
              <a:gd name="adj3" fmla="val 19772256"/>
              <a:gd name="adj4" fmla="val 14180877"/>
              <a:gd name="adj5" fmla="val 12500"/>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16200000" scaled="1"/>
            <a:tileRect/>
          </a:gra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43" name="Freccia ad arco 42"/>
          <p:cNvSpPr/>
          <p:nvPr/>
        </p:nvSpPr>
        <p:spPr>
          <a:xfrm flipH="1">
            <a:off x="3108119" y="3753638"/>
            <a:ext cx="2255969" cy="1547570"/>
          </a:xfrm>
          <a:prstGeom prst="circularArrow">
            <a:avLst>
              <a:gd name="adj1" fmla="val 6634"/>
              <a:gd name="adj2" fmla="val 1402107"/>
              <a:gd name="adj3" fmla="val 19772256"/>
              <a:gd name="adj4" fmla="val 16656690"/>
              <a:gd name="adj5" fmla="val 12500"/>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16200000" scaled="1"/>
            <a:tileRect/>
          </a:gra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45" name="Freccia ad arco 44"/>
          <p:cNvSpPr/>
          <p:nvPr/>
        </p:nvSpPr>
        <p:spPr>
          <a:xfrm rot="1240319" flipH="1">
            <a:off x="3390000" y="4605853"/>
            <a:ext cx="2031831" cy="1425195"/>
          </a:xfrm>
          <a:prstGeom prst="circularArrow">
            <a:avLst>
              <a:gd name="adj1" fmla="val 6634"/>
              <a:gd name="adj2" fmla="val 1402107"/>
              <a:gd name="adj3" fmla="val 19772256"/>
              <a:gd name="adj4" fmla="val 18591139"/>
              <a:gd name="adj5" fmla="val 12500"/>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16200000" scaled="1"/>
            <a:tileRect/>
          </a:gra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46" name="Freccia ad arco 45"/>
          <p:cNvSpPr/>
          <p:nvPr/>
        </p:nvSpPr>
        <p:spPr>
          <a:xfrm rot="20359681" flipH="1" flipV="1">
            <a:off x="3317992" y="4461837"/>
            <a:ext cx="2031831" cy="1425195"/>
          </a:xfrm>
          <a:prstGeom prst="circularArrow">
            <a:avLst>
              <a:gd name="adj1" fmla="val 6634"/>
              <a:gd name="adj2" fmla="val 1402107"/>
              <a:gd name="adj3" fmla="val 19772256"/>
              <a:gd name="adj4" fmla="val 18591139"/>
              <a:gd name="adj5" fmla="val 12500"/>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16200000" scaled="1"/>
            <a:tileRect/>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053" y="4229523"/>
            <a:ext cx="2617066" cy="18898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9930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txBox="1">
            <a:spLocks noChangeArrowheads="1"/>
          </p:cNvSpPr>
          <p:nvPr/>
        </p:nvSpPr>
        <p:spPr bwMode="auto">
          <a:xfrm>
            <a:off x="0" y="260648"/>
            <a:ext cx="9144000" cy="371705"/>
          </a:xfrm>
          <a:prstGeom prst="rect">
            <a:avLst/>
          </a:prstGeom>
          <a:solidFill>
            <a:schemeClr val="accent6"/>
          </a:solidFill>
        </p:spPr>
        <p:txBody>
          <a:bodyPr vert="horz" lIns="80165" tIns="40083" rIns="80165" bIns="40083" rtlCol="0" anchor="ctr">
            <a:noAutofit/>
          </a:bodyPr>
          <a:lstStyle>
            <a:lvl1pPr algn="ctr" defTabSz="914400" rtl="0" eaLnBrk="1" latinLnBrk="0" hangingPunct="1">
              <a:spcBef>
                <a:spcPct val="0"/>
              </a:spcBef>
              <a:buNone/>
              <a:defRPr sz="4000" kern="1200">
                <a:solidFill>
                  <a:schemeClr val="tx1"/>
                </a:solidFill>
                <a:latin typeface="Times New Roman" pitchFamily="18" charset="0"/>
                <a:ea typeface="+mj-ea"/>
                <a:cs typeface="Times New Roman" pitchFamily="18" charset="0"/>
              </a:defRPr>
            </a:lvl1pPr>
          </a:lstStyle>
          <a:p>
            <a:pPr>
              <a:lnSpc>
                <a:spcPct val="100000"/>
              </a:lnSpc>
              <a:spcAft>
                <a:spcPts val="1800"/>
              </a:spcAft>
            </a:pPr>
            <a:r>
              <a:rPr lang="en-US" sz="2000" b="1" dirty="0">
                <a:latin typeface="+mn-lt"/>
                <a:ea typeface="Verdana" panose="020B0604030504040204" pitchFamily="34" charset="0"/>
                <a:cs typeface="Verdana" panose="020B0604030504040204" pitchFamily="34" charset="0"/>
              </a:rPr>
              <a:t>The identification of “hidden buildings”</a:t>
            </a:r>
          </a:p>
        </p:txBody>
      </p:sp>
      <p:sp>
        <p:nvSpPr>
          <p:cNvPr id="3" name="Ovale 2"/>
          <p:cNvSpPr/>
          <p:nvPr/>
        </p:nvSpPr>
        <p:spPr>
          <a:xfrm>
            <a:off x="107504" y="163732"/>
            <a:ext cx="556346" cy="565535"/>
          </a:xfrm>
          <a:prstGeom prst="ellipse">
            <a:avLst/>
          </a:prstGeom>
          <a:no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latin typeface="+mj-lt"/>
              </a:rPr>
              <a:t>a</a:t>
            </a:r>
          </a:p>
        </p:txBody>
      </p:sp>
      <p:sp>
        <p:nvSpPr>
          <p:cNvPr id="4" name="Rettangolo 3"/>
          <p:cNvSpPr/>
          <p:nvPr/>
        </p:nvSpPr>
        <p:spPr>
          <a:xfrm>
            <a:off x="3275856" y="836712"/>
            <a:ext cx="5086383" cy="818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942" tIns="39678" rIns="80942" bIns="39678">
            <a:spAutoFit/>
          </a:bodyPr>
          <a:lstStyle/>
          <a:p>
            <a:pPr algn="ctr" defTabSz="700088"/>
            <a:r>
              <a:rPr lang="en-GB" sz="2400" b="1" i="1" smtClean="0"/>
              <a:t>Automatic identification of buildings not declared to cadastre</a:t>
            </a:r>
            <a:endParaRPr lang="en-GB" sz="2400" b="1" i="1"/>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2787"/>
          <a:stretch/>
        </p:blipFill>
        <p:spPr bwMode="auto">
          <a:xfrm>
            <a:off x="501760" y="729640"/>
            <a:ext cx="2218164" cy="2815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9993" y="1844824"/>
            <a:ext cx="6022487" cy="4340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3800" r="-1"/>
          <a:stretch/>
        </p:blipFill>
        <p:spPr bwMode="auto">
          <a:xfrm>
            <a:off x="501760" y="3599980"/>
            <a:ext cx="2170558" cy="2815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3756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txBox="1">
            <a:spLocks noChangeArrowheads="1"/>
          </p:cNvSpPr>
          <p:nvPr/>
        </p:nvSpPr>
        <p:spPr bwMode="auto">
          <a:xfrm>
            <a:off x="0" y="260648"/>
            <a:ext cx="9144000" cy="371705"/>
          </a:xfrm>
          <a:prstGeom prst="rect">
            <a:avLst/>
          </a:prstGeom>
          <a:solidFill>
            <a:schemeClr val="tx2">
              <a:lumMod val="40000"/>
              <a:lumOff val="60000"/>
            </a:schemeClr>
          </a:solidFill>
        </p:spPr>
        <p:txBody>
          <a:bodyPr vert="horz" lIns="80165" tIns="40083" rIns="80165" bIns="40083" rtlCol="0" anchor="ctr">
            <a:noAutofit/>
          </a:bodyPr>
          <a:lstStyle>
            <a:lvl1pPr algn="ctr" defTabSz="914400" rtl="0" eaLnBrk="1" latinLnBrk="0" hangingPunct="1">
              <a:spcBef>
                <a:spcPct val="0"/>
              </a:spcBef>
              <a:buNone/>
              <a:defRPr sz="4000" kern="1200">
                <a:solidFill>
                  <a:schemeClr val="tx1"/>
                </a:solidFill>
                <a:latin typeface="Times New Roman" pitchFamily="18" charset="0"/>
                <a:ea typeface="+mj-ea"/>
                <a:cs typeface="Times New Roman" pitchFamily="18" charset="0"/>
              </a:defRPr>
            </a:lvl1pPr>
          </a:lstStyle>
          <a:p>
            <a:pPr>
              <a:lnSpc>
                <a:spcPct val="100000"/>
              </a:lnSpc>
              <a:spcAft>
                <a:spcPts val="1800"/>
              </a:spcAft>
            </a:pPr>
            <a:r>
              <a:rPr lang="en-US" sz="2000" b="1" dirty="0">
                <a:latin typeface="+mn-lt"/>
                <a:ea typeface="Verdana" panose="020B0604030504040204" pitchFamily="34" charset="0"/>
                <a:cs typeface="Verdana" panose="020B0604030504040204" pitchFamily="34" charset="0"/>
              </a:rPr>
              <a:t>Activation of the </a:t>
            </a:r>
            <a:r>
              <a:rPr lang="en-US" sz="2000" b="1" dirty="0" smtClean="0">
                <a:latin typeface="+mn-lt"/>
                <a:ea typeface="Verdana" panose="020B0604030504040204" pitchFamily="34" charset="0"/>
                <a:cs typeface="Verdana" panose="020B0604030504040204" pitchFamily="34" charset="0"/>
              </a:rPr>
              <a:t>“Register </a:t>
            </a:r>
            <a:r>
              <a:rPr lang="en-US" sz="2000" b="1" dirty="0">
                <a:latin typeface="+mn-lt"/>
                <a:ea typeface="Verdana" panose="020B0604030504040204" pitchFamily="34" charset="0"/>
                <a:cs typeface="Verdana" panose="020B0604030504040204" pitchFamily="34" charset="0"/>
              </a:rPr>
              <a:t>of Holders (AdT)” </a:t>
            </a:r>
          </a:p>
        </p:txBody>
      </p:sp>
      <p:sp>
        <p:nvSpPr>
          <p:cNvPr id="3" name="Ovale 2"/>
          <p:cNvSpPr/>
          <p:nvPr/>
        </p:nvSpPr>
        <p:spPr>
          <a:xfrm>
            <a:off x="107504" y="163732"/>
            <a:ext cx="556346" cy="565535"/>
          </a:xfrm>
          <a:prstGeom prst="ellipse">
            <a:avLst/>
          </a:prstGeom>
          <a:no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solidFill>
                  <a:schemeClr val="tx1"/>
                </a:solidFill>
                <a:latin typeface="+mj-lt"/>
              </a:rPr>
              <a:t>b</a:t>
            </a:r>
            <a:endParaRPr lang="en-GB" sz="3600" b="1" dirty="0">
              <a:solidFill>
                <a:schemeClr val="tx1"/>
              </a:solidFill>
              <a:latin typeface="+mj-lt"/>
            </a:endParaRPr>
          </a:p>
        </p:txBody>
      </p:sp>
      <p:sp>
        <p:nvSpPr>
          <p:cNvPr id="2" name="Rettangolo 1"/>
          <p:cNvSpPr/>
          <p:nvPr/>
        </p:nvSpPr>
        <p:spPr>
          <a:xfrm>
            <a:off x="1835696" y="1663640"/>
            <a:ext cx="7128792" cy="1754326"/>
          </a:xfrm>
          <a:prstGeom prst="rect">
            <a:avLst/>
          </a:prstGeom>
        </p:spPr>
        <p:txBody>
          <a:bodyPr wrap="square">
            <a:spAutoFit/>
          </a:bodyPr>
          <a:lstStyle/>
          <a:p>
            <a:pPr algn="just"/>
            <a:r>
              <a:rPr lang="en-US" dirty="0"/>
              <a:t>The main </a:t>
            </a:r>
            <a:r>
              <a:rPr lang="en-US" dirty="0" smtClean="0"/>
              <a:t>purposes </a:t>
            </a:r>
            <a:r>
              <a:rPr lang="en-US" dirty="0"/>
              <a:t>of the activation of the </a:t>
            </a:r>
            <a:r>
              <a:rPr lang="en-US" b="1" dirty="0"/>
              <a:t>Integrated Real Estate Register </a:t>
            </a:r>
            <a:r>
              <a:rPr lang="en-US" dirty="0" smtClean="0"/>
              <a:t>are the:</a:t>
            </a:r>
          </a:p>
          <a:p>
            <a:pPr marL="285750" indent="-285750" algn="just">
              <a:buFont typeface="Arial" panose="020B0604020202020204" pitchFamily="34" charset="0"/>
              <a:buChar char="•"/>
            </a:pPr>
            <a:r>
              <a:rPr lang="en-US" dirty="0" smtClean="0"/>
              <a:t>full </a:t>
            </a:r>
            <a:r>
              <a:rPr lang="en-US" b="1" dirty="0"/>
              <a:t>integration of the databases </a:t>
            </a:r>
            <a:r>
              <a:rPr lang="en-US" dirty="0"/>
              <a:t>available to the </a:t>
            </a:r>
            <a:r>
              <a:rPr lang="en-US" dirty="0" smtClean="0"/>
              <a:t>Agency made </a:t>
            </a:r>
            <a:r>
              <a:rPr lang="en-US" dirty="0"/>
              <a:t>and historically managed as different systems</a:t>
            </a:r>
            <a:endParaRPr lang="en-US" dirty="0" smtClean="0"/>
          </a:p>
          <a:p>
            <a:pPr marL="285750" indent="-285750" algn="just">
              <a:buFont typeface="Arial" panose="020B0604020202020204" pitchFamily="34" charset="0"/>
              <a:buChar char="•"/>
            </a:pPr>
            <a:r>
              <a:rPr lang="en-US" dirty="0" smtClean="0"/>
              <a:t>to </a:t>
            </a:r>
            <a:r>
              <a:rPr lang="en-US" dirty="0"/>
              <a:t>provide effective support to the general and local real estate taxation, to </a:t>
            </a:r>
            <a:r>
              <a:rPr lang="en-US" b="1" dirty="0"/>
              <a:t>correctly identify OBJECT and </a:t>
            </a:r>
            <a:r>
              <a:rPr lang="en-US" b="1" dirty="0" smtClean="0"/>
              <a:t>SUBJECT</a:t>
            </a:r>
            <a:endParaRPr lang="it-IT" dirty="0"/>
          </a:p>
        </p:txBody>
      </p:sp>
      <p:sp>
        <p:nvSpPr>
          <p:cNvPr id="4" name="Rettangolo 3"/>
          <p:cNvSpPr/>
          <p:nvPr/>
        </p:nvSpPr>
        <p:spPr>
          <a:xfrm>
            <a:off x="4841560" y="3935154"/>
            <a:ext cx="4194936" cy="2185214"/>
          </a:xfrm>
          <a:prstGeom prst="rect">
            <a:avLst/>
          </a:prstGeom>
          <a:ln>
            <a:solidFill>
              <a:schemeClr val="accent1"/>
            </a:solidFill>
          </a:ln>
        </p:spPr>
        <p:txBody>
          <a:bodyPr wrap="square">
            <a:spAutoFit/>
          </a:bodyPr>
          <a:lstStyle/>
          <a:p>
            <a:pPr marL="342900" indent="-342900" algn="just">
              <a:spcAft>
                <a:spcPts val="1200"/>
              </a:spcAft>
              <a:buFont typeface="+mj-lt"/>
              <a:buAutoNum type="arabicPeriod"/>
            </a:pPr>
            <a:r>
              <a:rPr lang="en-GB" dirty="0"/>
              <a:t>It allows to define the </a:t>
            </a:r>
            <a:r>
              <a:rPr lang="en-GB" b="1" dirty="0"/>
              <a:t>correct identification of the subjects</a:t>
            </a:r>
            <a:r>
              <a:rPr lang="en-GB" dirty="0"/>
              <a:t> holding title to a property for tax </a:t>
            </a:r>
            <a:r>
              <a:rPr lang="en-GB" dirty="0" smtClean="0"/>
              <a:t>purposes</a:t>
            </a:r>
          </a:p>
          <a:p>
            <a:pPr marL="342900" indent="-342900" algn="just">
              <a:spcAft>
                <a:spcPts val="1200"/>
              </a:spcAft>
              <a:buFont typeface="+mj-lt"/>
              <a:buAutoNum type="arabicPeriod"/>
            </a:pPr>
            <a:r>
              <a:rPr lang="en-GB" dirty="0" smtClean="0"/>
              <a:t>improves </a:t>
            </a:r>
            <a:r>
              <a:rPr lang="en-GB" b="1" dirty="0"/>
              <a:t>data </a:t>
            </a:r>
            <a:r>
              <a:rPr lang="en-GB" b="1" dirty="0" smtClean="0"/>
              <a:t>quality </a:t>
            </a:r>
            <a:r>
              <a:rPr lang="en-GB" dirty="0"/>
              <a:t>through the qualified representation of their relationships and the full integration of cadastral and land registry archives</a:t>
            </a:r>
            <a:endParaRPr lang="it-IT" dirty="0"/>
          </a:p>
        </p:txBody>
      </p:sp>
      <p:sp>
        <p:nvSpPr>
          <p:cNvPr id="6" name="Rettangolo 5"/>
          <p:cNvSpPr/>
          <p:nvPr/>
        </p:nvSpPr>
        <p:spPr>
          <a:xfrm>
            <a:off x="1835696" y="764704"/>
            <a:ext cx="7128792" cy="738664"/>
          </a:xfrm>
          <a:prstGeom prst="rect">
            <a:avLst/>
          </a:prstGeom>
        </p:spPr>
        <p:txBody>
          <a:bodyPr wrap="square">
            <a:spAutoFit/>
          </a:bodyPr>
          <a:lstStyle/>
          <a:p>
            <a:pPr algn="just"/>
            <a:r>
              <a:rPr lang="en-GB" dirty="0"/>
              <a:t>The </a:t>
            </a:r>
            <a:r>
              <a:rPr lang="en-GB" sz="2400" b="1" dirty="0">
                <a:solidFill>
                  <a:srgbClr val="DF651E"/>
                </a:solidFill>
              </a:rPr>
              <a:t>Register of Holders (AdT) </a:t>
            </a:r>
            <a:r>
              <a:rPr lang="en-US" altLang="it-IT" dirty="0"/>
              <a:t>is part of a wider project for the implementation of the </a:t>
            </a:r>
            <a:r>
              <a:rPr lang="en-US" altLang="it-IT" b="1" i="1" dirty="0">
                <a:solidFill>
                  <a:srgbClr val="DF651E"/>
                </a:solidFill>
              </a:rPr>
              <a:t>Integrated Real Estate Register (A.I.I</a:t>
            </a:r>
            <a:r>
              <a:rPr lang="en-US" altLang="it-IT" b="1" i="1" dirty="0" smtClean="0">
                <a:solidFill>
                  <a:srgbClr val="DF651E"/>
                </a:solidFill>
              </a:rPr>
              <a:t>.) </a:t>
            </a:r>
            <a:endParaRPr lang="en-US" altLang="it-IT" dirty="0"/>
          </a:p>
        </p:txBody>
      </p:sp>
      <p:sp>
        <p:nvSpPr>
          <p:cNvPr id="8" name="Rettangolo 7"/>
          <p:cNvSpPr/>
          <p:nvPr/>
        </p:nvSpPr>
        <p:spPr>
          <a:xfrm>
            <a:off x="88675" y="1043444"/>
            <a:ext cx="1675013" cy="369332"/>
          </a:xfrm>
          <a:prstGeom prst="rect">
            <a:avLst/>
          </a:prstGeom>
        </p:spPr>
        <p:txBody>
          <a:bodyPr wrap="square">
            <a:spAutoFit/>
          </a:bodyPr>
          <a:lstStyle/>
          <a:p>
            <a:r>
              <a:rPr lang="da-DK" b="1" dirty="0" smtClean="0">
                <a:latin typeface="Calibri" panose="020F0502020204030204" pitchFamily="34" charset="0"/>
              </a:rPr>
              <a:t>D.Lgs</a:t>
            </a:r>
            <a:r>
              <a:rPr lang="da-DK" b="1" dirty="0">
                <a:latin typeface="Calibri" panose="020F0502020204030204" pitchFamily="34" charset="0"/>
              </a:rPr>
              <a:t>. 78/2010 </a:t>
            </a:r>
            <a:endParaRPr lang="it-IT" b="1" dirty="0">
              <a:latin typeface="Calibri" panose="020F0502020204030204" pitchFamily="34" charset="0"/>
            </a:endParaRPr>
          </a:p>
        </p:txBody>
      </p:sp>
      <p:grpSp>
        <p:nvGrpSpPr>
          <p:cNvPr id="18" name="Gruppo 17"/>
          <p:cNvGrpSpPr>
            <a:grpSpLocks/>
          </p:cNvGrpSpPr>
          <p:nvPr/>
        </p:nvGrpSpPr>
        <p:grpSpPr bwMode="auto">
          <a:xfrm>
            <a:off x="137657" y="3501007"/>
            <a:ext cx="4126347" cy="2761272"/>
            <a:chOff x="5243541" y="3432026"/>
            <a:chExt cx="4549411" cy="3192420"/>
          </a:xfrm>
        </p:grpSpPr>
        <p:pic>
          <p:nvPicPr>
            <p:cNvPr id="19" name="Picture 2" descr="http://www.asppipesaro.it/images/depliant_ASPPI.jpg"/>
            <p:cNvPicPr>
              <a:picLocks noChangeAspect="1" noChangeArrowheads="1"/>
            </p:cNvPicPr>
            <p:nvPr/>
          </p:nvPicPr>
          <p:blipFill rotWithShape="1">
            <a:blip r:embed="rId3" cstate="print">
              <a:duotone>
                <a:srgbClr val="9BBB59">
                  <a:shade val="45000"/>
                  <a:satMod val="135000"/>
                </a:srgbClr>
                <a:prstClr val="white"/>
              </a:duotone>
              <a:extLst>
                <a:ext uri="{28A0092B-C50C-407E-A947-70E740481C1C}">
                  <a14:useLocalDpi xmlns:a14="http://schemas.microsoft.com/office/drawing/2010/main" val="0"/>
                </a:ext>
              </a:extLst>
            </a:blip>
            <a:srcRect t="26005"/>
            <a:stretch/>
          </p:blipFill>
          <p:spPr bwMode="auto">
            <a:xfrm>
              <a:off x="7679251" y="5238719"/>
              <a:ext cx="1872722" cy="138572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 name="Picture 3"/>
            <p:cNvPicPr>
              <a:picLocks noChangeAspect="1" noChangeArrowheads="1"/>
            </p:cNvPicPr>
            <p:nvPr/>
          </p:nvPicPr>
          <p:blipFill>
            <a:blip r:embed="rId4"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752900" y="3432026"/>
              <a:ext cx="1871200" cy="1259911"/>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 descr="http://www.b2bsalesarrow.com/images/services/databas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39068" y="4305400"/>
              <a:ext cx="1660062" cy="166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ttangolo 54"/>
            <p:cNvSpPr>
              <a:spLocks noChangeArrowheads="1"/>
            </p:cNvSpPr>
            <p:nvPr/>
          </p:nvSpPr>
          <p:spPr bwMode="auto">
            <a:xfrm>
              <a:off x="6980878" y="3940676"/>
              <a:ext cx="2812074" cy="4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0" algn="ctr" eaLnBrk="1" hangingPunct="1">
                <a:spcBef>
                  <a:spcPct val="0"/>
                </a:spcBef>
                <a:buNone/>
                <a:defRPr/>
              </a:pPr>
              <a:r>
                <a:rPr lang="en-GB" sz="1800" b="1" i="1" dirty="0" smtClean="0"/>
                <a:t>AdT - </a:t>
              </a:r>
              <a:r>
                <a:rPr lang="en-GB" sz="1800" b="1" i="1" dirty="0" smtClean="0">
                  <a:solidFill>
                    <a:srgbClr val="C00000"/>
                  </a:solidFill>
                </a:rPr>
                <a:t>Register </a:t>
              </a:r>
              <a:r>
                <a:rPr lang="en-GB" sz="1800" b="1" i="1" dirty="0">
                  <a:solidFill>
                    <a:srgbClr val="C00000"/>
                  </a:solidFill>
                </a:rPr>
                <a:t>of Holders</a:t>
              </a:r>
              <a:endParaRPr kumimoji="0" lang="it-IT" altLang="it-IT" sz="2400" b="1" i="1" u="none" strike="noStrike" kern="0" cap="none" spc="0" normalizeH="0" baseline="0" noProof="0" dirty="0">
                <a:ln>
                  <a:noFill/>
                </a:ln>
                <a:solidFill>
                  <a:srgbClr val="C00000"/>
                </a:solidFill>
                <a:effectLst/>
                <a:uLnTx/>
                <a:uFillTx/>
                <a:cs typeface="Arial" charset="0"/>
              </a:endParaRPr>
            </a:p>
          </p:txBody>
        </p:sp>
        <p:sp>
          <p:nvSpPr>
            <p:cNvPr id="23" name="Rettangolo 55"/>
            <p:cNvSpPr>
              <a:spLocks noChangeArrowheads="1"/>
            </p:cNvSpPr>
            <p:nvPr/>
          </p:nvSpPr>
          <p:spPr bwMode="auto">
            <a:xfrm>
              <a:off x="5243541" y="5931581"/>
              <a:ext cx="4095077" cy="4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0" algn="ctr" eaLnBrk="1" hangingPunct="1">
                <a:spcBef>
                  <a:spcPct val="0"/>
                </a:spcBef>
                <a:buNone/>
                <a:defRPr/>
              </a:pPr>
              <a:r>
                <a:rPr lang="en-US" altLang="it-IT" sz="1800" b="1" i="1" kern="0" dirty="0" smtClean="0">
                  <a:solidFill>
                    <a:srgbClr val="012B56"/>
                  </a:solidFill>
                  <a:cs typeface="Arial" charset="0"/>
                </a:rPr>
                <a:t>SIT </a:t>
              </a:r>
              <a:r>
                <a:rPr lang="en-US" altLang="it-IT" sz="1800" b="1" i="1" kern="0" dirty="0">
                  <a:solidFill>
                    <a:srgbClr val="012B56"/>
                  </a:solidFill>
                  <a:cs typeface="Arial" charset="0"/>
                </a:rPr>
                <a:t>- </a:t>
              </a:r>
              <a:r>
                <a:rPr lang="en-US" altLang="it-IT" sz="1800" b="1" i="1" kern="0" dirty="0" smtClean="0">
                  <a:solidFill>
                    <a:srgbClr val="012B56"/>
                  </a:solidFill>
                  <a:cs typeface="Arial" charset="0"/>
                </a:rPr>
                <a:t>Integrated System of Territory</a:t>
              </a:r>
              <a:endParaRPr lang="en-US" altLang="it-IT" sz="1800" b="1" i="1" kern="0" dirty="0">
                <a:solidFill>
                  <a:srgbClr val="012B56"/>
                </a:solidFill>
                <a:cs typeface="Arial" charset="0"/>
              </a:endParaRPr>
            </a:p>
          </p:txBody>
        </p:sp>
      </p:grpSp>
      <p:sp>
        <p:nvSpPr>
          <p:cNvPr id="7" name="Rettangolo 6"/>
          <p:cNvSpPr/>
          <p:nvPr/>
        </p:nvSpPr>
        <p:spPr>
          <a:xfrm>
            <a:off x="88675" y="3573016"/>
            <a:ext cx="1872208" cy="523220"/>
          </a:xfrm>
          <a:prstGeom prst="rect">
            <a:avLst/>
          </a:prstGeom>
        </p:spPr>
        <p:txBody>
          <a:bodyPr wrap="square">
            <a:spAutoFit/>
          </a:bodyPr>
          <a:lstStyle/>
          <a:p>
            <a:r>
              <a:rPr lang="en-US" altLang="it-IT" sz="1400" b="1" i="1" dirty="0"/>
              <a:t>Integrated Real Estate Register (A.I.I</a:t>
            </a:r>
            <a:r>
              <a:rPr lang="en-US" altLang="it-IT" sz="1400" b="1" i="1" dirty="0" smtClean="0"/>
              <a:t>.) </a:t>
            </a:r>
            <a:endParaRPr lang="it-IT" sz="1400" dirty="0"/>
          </a:p>
        </p:txBody>
      </p:sp>
      <p:sp>
        <p:nvSpPr>
          <p:cNvPr id="24" name="Freccia a destra 23"/>
          <p:cNvSpPr/>
          <p:nvPr/>
        </p:nvSpPr>
        <p:spPr>
          <a:xfrm>
            <a:off x="4341575" y="3994861"/>
            <a:ext cx="316835" cy="280040"/>
          </a:xfrm>
          <a:prstGeom prst="rightArrow">
            <a:avLst/>
          </a:prstGeom>
          <a:solidFill>
            <a:srgbClr val="DF651E"/>
          </a:solidFill>
          <a:ln>
            <a:solidFill>
              <a:srgbClr val="DF65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369603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txBox="1">
            <a:spLocks noChangeArrowheads="1"/>
          </p:cNvSpPr>
          <p:nvPr/>
        </p:nvSpPr>
        <p:spPr bwMode="auto">
          <a:xfrm>
            <a:off x="0" y="260648"/>
            <a:ext cx="9144000" cy="371705"/>
          </a:xfrm>
          <a:prstGeom prst="rect">
            <a:avLst/>
          </a:prstGeom>
          <a:solidFill>
            <a:schemeClr val="accent5">
              <a:lumMod val="60000"/>
              <a:lumOff val="40000"/>
            </a:schemeClr>
          </a:solidFill>
        </p:spPr>
        <p:txBody>
          <a:bodyPr vert="horz" lIns="80165" tIns="40083" rIns="80165" bIns="40083" rtlCol="0" anchor="ctr">
            <a:noAutofit/>
          </a:bodyPr>
          <a:lstStyle>
            <a:lvl1pPr algn="ctr" defTabSz="914400" rtl="0" eaLnBrk="1" latinLnBrk="0" hangingPunct="1">
              <a:spcBef>
                <a:spcPct val="0"/>
              </a:spcBef>
              <a:buNone/>
              <a:defRPr sz="4000" kern="1200">
                <a:solidFill>
                  <a:schemeClr val="tx1"/>
                </a:solidFill>
                <a:latin typeface="Times New Roman" pitchFamily="18" charset="0"/>
                <a:ea typeface="+mj-ea"/>
                <a:cs typeface="Times New Roman" pitchFamily="18" charset="0"/>
              </a:defRPr>
            </a:lvl1pPr>
          </a:lstStyle>
          <a:p>
            <a:pPr>
              <a:lnSpc>
                <a:spcPct val="100000"/>
              </a:lnSpc>
              <a:spcAft>
                <a:spcPts val="1800"/>
              </a:spcAft>
            </a:pPr>
            <a:r>
              <a:rPr lang="en-US" sz="2000" b="1" dirty="0">
                <a:latin typeface="+mn-lt"/>
                <a:ea typeface="Verdana" panose="020B0604030504040204" pitchFamily="34" charset="0"/>
                <a:cs typeface="Verdana" panose="020B0604030504040204" pitchFamily="34" charset="0"/>
              </a:rPr>
              <a:t>The national archive of urban streets and house numbers </a:t>
            </a:r>
            <a:r>
              <a:rPr lang="en-US" sz="2000" b="1" dirty="0" smtClean="0">
                <a:latin typeface="+mn-lt"/>
                <a:ea typeface="Verdana" panose="020B0604030504040204" pitchFamily="34" charset="0"/>
                <a:cs typeface="Verdana" panose="020B0604030504040204" pitchFamily="34" charset="0"/>
              </a:rPr>
              <a:t>“ANNCSU”</a:t>
            </a:r>
            <a:endParaRPr lang="en-US" sz="2000" b="1" dirty="0">
              <a:latin typeface="+mn-lt"/>
              <a:ea typeface="Verdana" panose="020B0604030504040204" pitchFamily="34" charset="0"/>
              <a:cs typeface="Verdana" panose="020B0604030504040204" pitchFamily="34" charset="0"/>
            </a:endParaRPr>
          </a:p>
        </p:txBody>
      </p:sp>
      <p:sp>
        <p:nvSpPr>
          <p:cNvPr id="3" name="Ovale 2"/>
          <p:cNvSpPr/>
          <p:nvPr/>
        </p:nvSpPr>
        <p:spPr>
          <a:xfrm>
            <a:off x="107504" y="163732"/>
            <a:ext cx="556346" cy="565535"/>
          </a:xfrm>
          <a:prstGeom prst="ellipse">
            <a:avLst/>
          </a:prstGeom>
          <a:no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solidFill>
                  <a:schemeClr val="tx1"/>
                </a:solidFill>
                <a:latin typeface="+mj-lt"/>
              </a:rPr>
              <a:t>c</a:t>
            </a:r>
            <a:endParaRPr lang="en-GB" sz="3600" b="1" dirty="0">
              <a:solidFill>
                <a:schemeClr val="tx1"/>
              </a:solidFill>
              <a:latin typeface="+mj-lt"/>
            </a:endParaRPr>
          </a:p>
        </p:txBody>
      </p:sp>
      <p:grpSp>
        <p:nvGrpSpPr>
          <p:cNvPr id="7" name="Gruppo 6"/>
          <p:cNvGrpSpPr/>
          <p:nvPr/>
        </p:nvGrpSpPr>
        <p:grpSpPr>
          <a:xfrm>
            <a:off x="25247" y="764704"/>
            <a:ext cx="8749045" cy="5647079"/>
            <a:chOff x="25247" y="764704"/>
            <a:chExt cx="8749045" cy="5647079"/>
          </a:xfrm>
        </p:grpSpPr>
        <p:sp>
          <p:nvSpPr>
            <p:cNvPr id="4" name="Sottotitolo 2"/>
            <p:cNvSpPr txBox="1">
              <a:spLocks/>
            </p:cNvSpPr>
            <p:nvPr/>
          </p:nvSpPr>
          <p:spPr>
            <a:xfrm>
              <a:off x="2051720" y="764704"/>
              <a:ext cx="6722572" cy="119830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588" indent="-1588" algn="just" eaLnBrk="0" hangingPunct="0">
                <a:buNone/>
              </a:pPr>
              <a:r>
                <a:rPr lang="en-US" altLang="it-IT" sz="1700" dirty="0">
                  <a:solidFill>
                    <a:srgbClr val="000000"/>
                  </a:solidFill>
                  <a:latin typeface="+mj-lt"/>
                  <a:cs typeface="Times New Roman" pitchFamily="18" charset="0"/>
                </a:rPr>
                <a:t>First </a:t>
              </a:r>
              <a:r>
                <a:rPr lang="en-US" altLang="it-IT" sz="1700" b="1" dirty="0">
                  <a:solidFill>
                    <a:srgbClr val="000000"/>
                  </a:solidFill>
                  <a:latin typeface="+mj-lt"/>
                  <a:cs typeface="Times New Roman" pitchFamily="18" charset="0"/>
                </a:rPr>
                <a:t>ANSC</a:t>
              </a:r>
              <a:r>
                <a:rPr lang="en-US" altLang="it-IT" sz="1700" dirty="0">
                  <a:solidFill>
                    <a:srgbClr val="000000"/>
                  </a:solidFill>
                  <a:latin typeface="+mj-lt"/>
                  <a:cs typeface="Times New Roman" pitchFamily="18" charset="0"/>
                </a:rPr>
                <a:t> establishment, which contains the </a:t>
              </a:r>
              <a:r>
                <a:rPr lang="en-US" altLang="it-IT" sz="1700" dirty="0" smtClean="0">
                  <a:solidFill>
                    <a:srgbClr val="000000"/>
                  </a:solidFill>
                  <a:latin typeface="+mj-lt"/>
                  <a:cs typeface="Times New Roman" pitchFamily="18" charset="0"/>
                </a:rPr>
                <a:t>Street </a:t>
              </a:r>
              <a:r>
                <a:rPr lang="en-US" altLang="it-IT" sz="1700" dirty="0">
                  <a:solidFill>
                    <a:srgbClr val="000000"/>
                  </a:solidFill>
                  <a:latin typeface="+mj-lt"/>
                  <a:cs typeface="Times New Roman" pitchFamily="18" charset="0"/>
                </a:rPr>
                <a:t>names’ registers of all the Italian Municipalities, was initially carried out on the basis of </a:t>
              </a:r>
              <a:r>
                <a:rPr lang="en-US" altLang="it-IT" sz="1700" b="1" dirty="0" err="1">
                  <a:solidFill>
                    <a:srgbClr val="000000"/>
                  </a:solidFill>
                  <a:latin typeface="+mj-lt"/>
                  <a:cs typeface="Times New Roman" pitchFamily="18" charset="0"/>
                </a:rPr>
                <a:t>toponyms</a:t>
              </a:r>
              <a:r>
                <a:rPr lang="en-US" altLang="it-IT" sz="1700" b="1" dirty="0">
                  <a:solidFill>
                    <a:srgbClr val="000000"/>
                  </a:solidFill>
                  <a:latin typeface="+mj-lt"/>
                  <a:cs typeface="Times New Roman" pitchFamily="18" charset="0"/>
                </a:rPr>
                <a:t> contained in the addresses of the housing units </a:t>
              </a:r>
              <a:r>
                <a:rPr lang="en-US" altLang="it-IT" sz="1700" b="1" dirty="0" smtClean="0">
                  <a:solidFill>
                    <a:srgbClr val="000000"/>
                  </a:solidFill>
                  <a:latin typeface="+mj-lt"/>
                  <a:cs typeface="Times New Roman" pitchFamily="18" charset="0"/>
                </a:rPr>
                <a:t>registered in </a:t>
              </a:r>
              <a:r>
                <a:rPr lang="en-US" altLang="it-IT" sz="1700" b="1" dirty="0">
                  <a:solidFill>
                    <a:srgbClr val="000000"/>
                  </a:solidFill>
                  <a:latin typeface="+mj-lt"/>
                  <a:cs typeface="Times New Roman" pitchFamily="18" charset="0"/>
                </a:rPr>
                <a:t>the cadastral database</a:t>
              </a:r>
              <a:r>
                <a:rPr lang="en-US" altLang="it-IT" sz="1700" dirty="0">
                  <a:solidFill>
                    <a:srgbClr val="000000"/>
                  </a:solidFill>
                  <a:latin typeface="+mj-lt"/>
                  <a:cs typeface="Times New Roman" pitchFamily="18" charset="0"/>
                </a:rPr>
                <a:t>, </a:t>
              </a:r>
              <a:r>
                <a:rPr lang="en-US" altLang="it-IT" sz="1700" b="1" dirty="0">
                  <a:solidFill>
                    <a:srgbClr val="000000"/>
                  </a:solidFill>
                  <a:latin typeface="+mj-lt"/>
                  <a:cs typeface="Times New Roman" pitchFamily="18" charset="0"/>
                </a:rPr>
                <a:t>integrated with external </a:t>
              </a:r>
              <a:r>
                <a:rPr lang="en-US" altLang="it-IT" sz="1700" b="1" dirty="0" smtClean="0">
                  <a:solidFill>
                    <a:srgbClr val="000000"/>
                  </a:solidFill>
                  <a:latin typeface="+mj-lt"/>
                  <a:cs typeface="Times New Roman" pitchFamily="18" charset="0"/>
                </a:rPr>
                <a:t>sources</a:t>
              </a:r>
              <a:endParaRPr lang="en-US" altLang="it-IT" sz="1700" dirty="0" smtClean="0">
                <a:solidFill>
                  <a:srgbClr val="000000"/>
                </a:solidFill>
                <a:latin typeface="+mj-lt"/>
                <a:cs typeface="Times New Roman" pitchFamily="18" charset="0"/>
              </a:endParaRP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0000"/>
            <a:stretch/>
          </p:blipFill>
          <p:spPr bwMode="auto">
            <a:xfrm>
              <a:off x="316466" y="3501008"/>
              <a:ext cx="1405590" cy="1281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367" y="764704"/>
              <a:ext cx="1381789" cy="1811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tangolo 1"/>
            <p:cNvSpPr/>
            <p:nvPr/>
          </p:nvSpPr>
          <p:spPr>
            <a:xfrm>
              <a:off x="25247" y="2690336"/>
              <a:ext cx="1877197" cy="738664"/>
            </a:xfrm>
            <a:prstGeom prst="rect">
              <a:avLst/>
            </a:prstGeom>
          </p:spPr>
          <p:txBody>
            <a:bodyPr wrap="square">
              <a:spAutoFit/>
            </a:bodyPr>
            <a:lstStyle/>
            <a:p>
              <a:pPr algn="ctr"/>
              <a:r>
                <a:rPr lang="en-US" altLang="it-IT" sz="1400" b="1" dirty="0">
                  <a:solidFill>
                    <a:srgbClr val="000000"/>
                  </a:solidFill>
                  <a:cs typeface="Times New Roman" pitchFamily="18" charset="0"/>
                </a:rPr>
                <a:t>House Numbers and Street Names National Register  (ANSC)</a:t>
              </a:r>
              <a:endParaRPr lang="it-IT" sz="1400" dirty="0"/>
            </a:p>
          </p:txBody>
        </p:sp>
        <p:pic>
          <p:nvPicPr>
            <p:cNvPr id="10"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1673"/>
            <a:stretch/>
          </p:blipFill>
          <p:spPr bwMode="auto">
            <a:xfrm>
              <a:off x="179512" y="4947245"/>
              <a:ext cx="1456169" cy="1409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reccia in giù 4"/>
            <p:cNvSpPr/>
            <p:nvPr/>
          </p:nvSpPr>
          <p:spPr>
            <a:xfrm>
              <a:off x="691281" y="4824860"/>
              <a:ext cx="523695" cy="250542"/>
            </a:xfrm>
            <a:prstGeom prst="downArrow">
              <a:avLst/>
            </a:prstGeom>
            <a:solidFill>
              <a:srgbClr val="DF651E"/>
            </a:solidFill>
            <a:ln>
              <a:solidFill>
                <a:srgbClr val="DF65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arrotondato 5"/>
            <p:cNvSpPr/>
            <p:nvPr/>
          </p:nvSpPr>
          <p:spPr>
            <a:xfrm>
              <a:off x="107504" y="764704"/>
              <a:ext cx="1700078" cy="5647079"/>
            </a:xfrm>
            <a:prstGeom prst="round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8" name="Gruppo 7"/>
          <p:cNvGrpSpPr/>
          <p:nvPr/>
        </p:nvGrpSpPr>
        <p:grpSpPr>
          <a:xfrm>
            <a:off x="1944103" y="2119399"/>
            <a:ext cx="7124384" cy="4198066"/>
            <a:chOff x="1944103" y="2119399"/>
            <a:chExt cx="7124384" cy="4198066"/>
          </a:xfrm>
        </p:grpSpPr>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1760" y="2119399"/>
              <a:ext cx="6656727" cy="4198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Freccia in giù 11"/>
            <p:cNvSpPr/>
            <p:nvPr/>
          </p:nvSpPr>
          <p:spPr>
            <a:xfrm rot="16200000">
              <a:off x="1782658" y="3358653"/>
              <a:ext cx="766741" cy="443851"/>
            </a:xfrm>
            <a:prstGeom prst="downArrow">
              <a:avLst>
                <a:gd name="adj1" fmla="val 50000"/>
                <a:gd name="adj2" fmla="val 70810"/>
              </a:avLst>
            </a:prstGeom>
            <a:solidFill>
              <a:srgbClr val="DF651E"/>
            </a:solidFill>
            <a:ln>
              <a:solidFill>
                <a:srgbClr val="DF65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3757432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txBox="1">
            <a:spLocks noChangeArrowheads="1"/>
          </p:cNvSpPr>
          <p:nvPr/>
        </p:nvSpPr>
        <p:spPr bwMode="auto">
          <a:xfrm>
            <a:off x="0" y="260648"/>
            <a:ext cx="9144000" cy="371705"/>
          </a:xfrm>
          <a:prstGeom prst="rect">
            <a:avLst/>
          </a:prstGeom>
          <a:solidFill>
            <a:schemeClr val="accent3">
              <a:lumMod val="60000"/>
              <a:lumOff val="40000"/>
            </a:schemeClr>
          </a:solidFill>
        </p:spPr>
        <p:txBody>
          <a:bodyPr vert="horz" lIns="80165" tIns="40083" rIns="80165" bIns="40083" rtlCol="0" anchor="ctr">
            <a:noAutofit/>
          </a:bodyPr>
          <a:lstStyle>
            <a:lvl1pPr algn="ctr" defTabSz="914400" rtl="0" eaLnBrk="1" latinLnBrk="0" hangingPunct="1">
              <a:spcBef>
                <a:spcPct val="0"/>
              </a:spcBef>
              <a:buNone/>
              <a:defRPr sz="4000" kern="1200">
                <a:solidFill>
                  <a:schemeClr val="tx1"/>
                </a:solidFill>
                <a:latin typeface="Times New Roman" pitchFamily="18" charset="0"/>
                <a:ea typeface="+mj-ea"/>
                <a:cs typeface="Times New Roman" pitchFamily="18" charset="0"/>
              </a:defRPr>
            </a:lvl1pPr>
          </a:lstStyle>
          <a:p>
            <a:pPr>
              <a:lnSpc>
                <a:spcPct val="100000"/>
              </a:lnSpc>
              <a:spcAft>
                <a:spcPts val="1800"/>
              </a:spcAft>
            </a:pPr>
            <a:r>
              <a:rPr lang="en-US" sz="2000" b="1" dirty="0">
                <a:latin typeface="+mn-lt"/>
                <a:ea typeface="Verdana" panose="020B0604030504040204" pitchFamily="34" charset="0"/>
                <a:cs typeface="Verdana" panose="020B0604030504040204" pitchFamily="34" charset="0"/>
              </a:rPr>
              <a:t>Rural buildings to be registered at </a:t>
            </a:r>
            <a:r>
              <a:rPr lang="en-US" sz="2000" b="1" dirty="0" smtClean="0">
                <a:latin typeface="+mn-lt"/>
                <a:ea typeface="Verdana" panose="020B0604030504040204" pitchFamily="34" charset="0"/>
                <a:cs typeface="Verdana" panose="020B0604030504040204" pitchFamily="34" charset="0"/>
              </a:rPr>
              <a:t>Urban Building Cadastre</a:t>
            </a:r>
            <a:endParaRPr lang="en-US" sz="2000" b="1" dirty="0">
              <a:latin typeface="+mn-lt"/>
              <a:ea typeface="Verdana" panose="020B0604030504040204" pitchFamily="34" charset="0"/>
              <a:cs typeface="Verdana" panose="020B0604030504040204" pitchFamily="34" charset="0"/>
            </a:endParaRPr>
          </a:p>
        </p:txBody>
      </p:sp>
      <p:pic>
        <p:nvPicPr>
          <p:cNvPr id="10" name="Picture 2" descr="http://casa.guidone.it/wp-content/uploads/2012/11/casa-rurale.jpg"/>
          <p:cNvPicPr>
            <a:picLocks noChangeAspect="1" noChangeArrowheads="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colorTemperature colorTemp="10875"/>
                    </a14:imgEffect>
                    <a14:imgEffect>
                      <a14:saturation sat="235000"/>
                    </a14:imgEffect>
                    <a14:imgEffect>
                      <a14:brightnessContrast bright="40000" contrast="40000"/>
                    </a14:imgEffect>
                  </a14:imgLayer>
                </a14:imgProps>
              </a:ext>
              <a:ext uri="{28A0092B-C50C-407E-A947-70E740481C1C}">
                <a14:useLocalDpi xmlns:a14="http://schemas.microsoft.com/office/drawing/2010/main" val="0"/>
              </a:ext>
            </a:extLst>
          </a:blip>
          <a:srcRect t="18237" b="10229"/>
          <a:stretch/>
        </p:blipFill>
        <p:spPr bwMode="auto">
          <a:xfrm>
            <a:off x="6002269" y="1209844"/>
            <a:ext cx="2874484" cy="15710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ettangolo 6"/>
          <p:cNvSpPr/>
          <p:nvPr/>
        </p:nvSpPr>
        <p:spPr>
          <a:xfrm>
            <a:off x="179511" y="980728"/>
            <a:ext cx="5535017" cy="923330"/>
          </a:xfrm>
          <a:prstGeom prst="rect">
            <a:avLst/>
          </a:prstGeom>
        </p:spPr>
        <p:txBody>
          <a:bodyPr wrap="square">
            <a:spAutoFit/>
          </a:bodyPr>
          <a:lstStyle/>
          <a:p>
            <a:pPr marL="285750" lvl="1" indent="-285750" algn="just">
              <a:spcAft>
                <a:spcPts val="1800"/>
              </a:spcAft>
              <a:buFont typeface="Arial" panose="020B0604020202020204" pitchFamily="34" charset="0"/>
              <a:buChar char="•"/>
            </a:pPr>
            <a:r>
              <a:rPr lang="en-GB" dirty="0" smtClean="0">
                <a:solidFill>
                  <a:prstClr val="black"/>
                </a:solidFill>
              </a:rPr>
              <a:t>Till 1994 the </a:t>
            </a:r>
            <a:r>
              <a:rPr lang="en-GB" b="1" dirty="0" smtClean="0">
                <a:solidFill>
                  <a:srgbClr val="DF651E"/>
                </a:solidFill>
              </a:rPr>
              <a:t>Rural Buildings </a:t>
            </a:r>
            <a:r>
              <a:rPr lang="en-GB" dirty="0" smtClean="0">
                <a:solidFill>
                  <a:prstClr val="black"/>
                </a:solidFill>
              </a:rPr>
              <a:t>were registered only in the Land Cadastre (representation in the map and description of use)</a:t>
            </a:r>
            <a:endParaRPr lang="en-GB" dirty="0">
              <a:solidFill>
                <a:prstClr val="black"/>
              </a:solidFill>
            </a:endParaRPr>
          </a:p>
        </p:txBody>
      </p:sp>
      <p:sp>
        <p:nvSpPr>
          <p:cNvPr id="8" name="Ovale 7"/>
          <p:cNvSpPr/>
          <p:nvPr/>
        </p:nvSpPr>
        <p:spPr>
          <a:xfrm>
            <a:off x="107504" y="163732"/>
            <a:ext cx="556346" cy="565535"/>
          </a:xfrm>
          <a:prstGeom prst="ellipse">
            <a:avLst/>
          </a:prstGeom>
          <a:no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solidFill>
                  <a:schemeClr val="tx1"/>
                </a:solidFill>
                <a:latin typeface="+mj-lt"/>
              </a:rPr>
              <a:t>d</a:t>
            </a:r>
            <a:endParaRPr lang="en-GB" sz="3600" b="1" dirty="0">
              <a:solidFill>
                <a:schemeClr val="tx1"/>
              </a:solidFill>
              <a:latin typeface="+mj-lt"/>
            </a:endParaRPr>
          </a:p>
        </p:txBody>
      </p:sp>
      <p:sp>
        <p:nvSpPr>
          <p:cNvPr id="2" name="Rettangolo 1"/>
          <p:cNvSpPr/>
          <p:nvPr/>
        </p:nvSpPr>
        <p:spPr>
          <a:xfrm>
            <a:off x="179511" y="1988840"/>
            <a:ext cx="5750749" cy="1200329"/>
          </a:xfrm>
          <a:prstGeom prst="rect">
            <a:avLst/>
          </a:prstGeom>
        </p:spPr>
        <p:txBody>
          <a:bodyPr wrap="square">
            <a:spAutoFit/>
          </a:bodyPr>
          <a:lstStyle/>
          <a:p>
            <a:pPr marL="285750" lvl="1" indent="-285750" algn="just">
              <a:spcAft>
                <a:spcPts val="1800"/>
              </a:spcAft>
              <a:buFont typeface="Arial" panose="020B0604020202020204" pitchFamily="34" charset="0"/>
              <a:buChar char="•"/>
            </a:pPr>
            <a:r>
              <a:rPr lang="en-GB" dirty="0" smtClean="0">
                <a:solidFill>
                  <a:prstClr val="black"/>
                </a:solidFill>
              </a:rPr>
              <a:t>By Law n. 133 of 1994 the registration of the Rural Building in the Urban Building Cadastre (that took the name of comprehensive </a:t>
            </a:r>
            <a:r>
              <a:rPr lang="en-GB" b="1" dirty="0">
                <a:solidFill>
                  <a:srgbClr val="DF651E"/>
                </a:solidFill>
              </a:rPr>
              <a:t>BUILDINGS </a:t>
            </a:r>
            <a:r>
              <a:rPr lang="en-GB" b="1" dirty="0" smtClean="0">
                <a:solidFill>
                  <a:srgbClr val="DF651E"/>
                </a:solidFill>
              </a:rPr>
              <a:t>CADASTRE</a:t>
            </a:r>
            <a:r>
              <a:rPr lang="en-GB" dirty="0">
                <a:solidFill>
                  <a:prstClr val="black"/>
                </a:solidFill>
              </a:rPr>
              <a:t>)</a:t>
            </a:r>
            <a:r>
              <a:rPr lang="en-GB" b="1" dirty="0" smtClean="0">
                <a:solidFill>
                  <a:srgbClr val="DF651E"/>
                </a:solidFill>
              </a:rPr>
              <a:t> </a:t>
            </a:r>
            <a:r>
              <a:rPr lang="en-GB" dirty="0">
                <a:solidFill>
                  <a:prstClr val="black"/>
                </a:solidFill>
              </a:rPr>
              <a:t>was </a:t>
            </a:r>
            <a:r>
              <a:rPr lang="en-GB" dirty="0" smtClean="0">
                <a:solidFill>
                  <a:prstClr val="black"/>
                </a:solidFill>
              </a:rPr>
              <a:t>provided.</a:t>
            </a:r>
            <a:endParaRPr lang="en-GB" b="1" dirty="0">
              <a:solidFill>
                <a:prstClr val="black"/>
              </a:solidFill>
            </a:endParaRPr>
          </a:p>
        </p:txBody>
      </p:sp>
      <p:sp>
        <p:nvSpPr>
          <p:cNvPr id="11" name="Rettangolo 10"/>
          <p:cNvSpPr/>
          <p:nvPr/>
        </p:nvSpPr>
        <p:spPr>
          <a:xfrm>
            <a:off x="2627785" y="4676943"/>
            <a:ext cx="6248966" cy="1200329"/>
          </a:xfrm>
          <a:prstGeom prst="rect">
            <a:avLst/>
          </a:prstGeom>
        </p:spPr>
        <p:txBody>
          <a:bodyPr wrap="square">
            <a:spAutoFit/>
          </a:bodyPr>
          <a:lstStyle/>
          <a:p>
            <a:pPr marL="285750" lvl="0" indent="-285750" algn="just">
              <a:spcAft>
                <a:spcPts val="1800"/>
              </a:spcAft>
              <a:buFont typeface="Arial" panose="020B0604020202020204" pitchFamily="34" charset="0"/>
              <a:buChar char="•"/>
            </a:pPr>
            <a:r>
              <a:rPr lang="en-GB" dirty="0" smtClean="0">
                <a:solidFill>
                  <a:prstClr val="black"/>
                </a:solidFill>
              </a:rPr>
              <a:t>In order to press the owner for the declaration (mandatory) to the Buildings Cadastre of the Rural Buildings, the Cadastral Administration carried out several communication at national, regional and provincial level.</a:t>
            </a:r>
            <a:endParaRPr lang="en-GB" dirty="0">
              <a:solidFill>
                <a:prstClr val="black"/>
              </a:solidFill>
            </a:endParaRPr>
          </a:p>
        </p:txBody>
      </p:sp>
      <p:pic>
        <p:nvPicPr>
          <p:cNvPr id="1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20" y="4576696"/>
            <a:ext cx="2180320" cy="14372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12" name="Picture 2" descr="Risultati immagini per informazione"/>
          <p:cNvPicPr>
            <a:picLocks noChangeAspect="1" noChangeArrowheads="1"/>
          </p:cNvPicPr>
          <p:nvPr/>
        </p:nvPicPr>
        <p:blipFill>
          <a:blip r:embed="rId6" cstate="print">
            <a:clrChange>
              <a:clrFrom>
                <a:srgbClr val="FFFFFF"/>
              </a:clrFrom>
              <a:clrTo>
                <a:srgbClr val="FFFFFF">
                  <a:alpha val="0"/>
                </a:srgbClr>
              </a:clrTo>
            </a:clrChange>
            <a:duotone>
              <a:prstClr val="black"/>
              <a:srgbClr val="012B56">
                <a:tint val="45000"/>
                <a:satMod val="400000"/>
              </a:srgbClr>
            </a:duotone>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502327" y="5296776"/>
            <a:ext cx="1084552" cy="1084552"/>
          </a:xfrm>
          <a:prstGeom prst="rect">
            <a:avLst/>
          </a:prstGeom>
          <a:noFill/>
          <a:extLst>
            <a:ext uri="{909E8E84-426E-40DD-AFC4-6F175D3DCCD1}">
              <a14:hiddenFill xmlns:a14="http://schemas.microsoft.com/office/drawing/2010/main">
                <a:solidFill>
                  <a:srgbClr val="FFFFFF"/>
                </a:solidFill>
              </a14:hiddenFill>
            </a:ext>
          </a:extLst>
        </p:spPr>
      </p:pic>
      <p:sp>
        <p:nvSpPr>
          <p:cNvPr id="14" name="Rettangolo 13"/>
          <p:cNvSpPr/>
          <p:nvPr/>
        </p:nvSpPr>
        <p:spPr>
          <a:xfrm>
            <a:off x="179512" y="3212976"/>
            <a:ext cx="7056784" cy="1200329"/>
          </a:xfrm>
          <a:prstGeom prst="rect">
            <a:avLst/>
          </a:prstGeom>
        </p:spPr>
        <p:txBody>
          <a:bodyPr wrap="square">
            <a:spAutoFit/>
          </a:bodyPr>
          <a:lstStyle/>
          <a:p>
            <a:pPr marL="285750" lvl="1" indent="-285750" algn="just">
              <a:spcAft>
                <a:spcPts val="1800"/>
              </a:spcAft>
              <a:buFont typeface="Arial" panose="020B0604020202020204" pitchFamily="34" charset="0"/>
              <a:buChar char="•"/>
            </a:pPr>
            <a:r>
              <a:rPr lang="en-GB" dirty="0" smtClean="0">
                <a:solidFill>
                  <a:prstClr val="black"/>
                </a:solidFill>
              </a:rPr>
              <a:t>In order to put in evidence the "rural character" of a building  registered in the Buildings Cadastre, for the fiscal advantages close connected to this condition, the law by decree n. 201 of 2011 provided a specific cadastral annotation for the buildings under this condition.</a:t>
            </a:r>
          </a:p>
        </p:txBody>
      </p:sp>
    </p:spTree>
    <p:extLst>
      <p:ext uri="{BB962C8B-B14F-4D97-AF65-F5344CB8AC3E}">
        <p14:creationId xmlns:p14="http://schemas.microsoft.com/office/powerpoint/2010/main" val="247090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11560" y="3501008"/>
            <a:ext cx="7992888" cy="584775"/>
          </a:xfrm>
          <a:prstGeom prst="rect">
            <a:avLst/>
          </a:prstGeom>
        </p:spPr>
        <p:txBody>
          <a:bodyPr wrap="square">
            <a:spAutoFit/>
          </a:bodyPr>
          <a:lstStyle/>
          <a:p>
            <a:pPr algn="just"/>
            <a:r>
              <a:rPr lang="en-GB" sz="1600" dirty="0" smtClean="0"/>
              <a:t>At the beginning of </a:t>
            </a:r>
            <a:r>
              <a:rPr lang="en-GB" sz="1600" b="1" dirty="0" smtClean="0">
                <a:solidFill>
                  <a:srgbClr val="DF651E"/>
                </a:solidFill>
              </a:rPr>
              <a:t>2011</a:t>
            </a:r>
            <a:r>
              <a:rPr lang="en-GB" sz="1600" dirty="0" smtClean="0"/>
              <a:t>, the rural buildings still registered only in the Land Cadastre were more than </a:t>
            </a:r>
            <a:r>
              <a:rPr lang="en-GB" sz="1600" b="1" dirty="0" smtClean="0"/>
              <a:t>3,2 millions</a:t>
            </a:r>
            <a:endParaRPr lang="en-GB" sz="1600" b="1" dirty="0"/>
          </a:p>
        </p:txBody>
      </p:sp>
      <p:sp>
        <p:nvSpPr>
          <p:cNvPr id="3" name="Rettangolo 2"/>
          <p:cNvSpPr/>
          <p:nvPr/>
        </p:nvSpPr>
        <p:spPr>
          <a:xfrm>
            <a:off x="611560" y="3090446"/>
            <a:ext cx="7848872" cy="338554"/>
          </a:xfrm>
          <a:prstGeom prst="rect">
            <a:avLst/>
          </a:prstGeom>
        </p:spPr>
        <p:txBody>
          <a:bodyPr wrap="square">
            <a:spAutoFit/>
          </a:bodyPr>
          <a:lstStyle/>
          <a:p>
            <a:pPr algn="just"/>
            <a:r>
              <a:rPr lang="en-GB" sz="1600" smtClean="0"/>
              <a:t>Till </a:t>
            </a:r>
            <a:r>
              <a:rPr lang="en-GB" sz="1600" b="1" smtClean="0">
                <a:solidFill>
                  <a:srgbClr val="DF651E"/>
                </a:solidFill>
              </a:rPr>
              <a:t>1998</a:t>
            </a:r>
            <a:r>
              <a:rPr lang="en-GB" sz="1600" smtClean="0">
                <a:solidFill>
                  <a:srgbClr val="DF651E"/>
                </a:solidFill>
              </a:rPr>
              <a:t> </a:t>
            </a:r>
            <a:r>
              <a:rPr lang="en-GB" sz="1600" smtClean="0"/>
              <a:t>the rural buildings registered only in the Land Cadastre were about </a:t>
            </a:r>
            <a:r>
              <a:rPr lang="en-GB" sz="1600" b="1" smtClean="0"/>
              <a:t>5,5 millions</a:t>
            </a:r>
            <a:endParaRPr lang="en-GB" sz="1600" b="1"/>
          </a:p>
        </p:txBody>
      </p:sp>
      <p:sp>
        <p:nvSpPr>
          <p:cNvPr id="4" name="Rettangolo 3"/>
          <p:cNvSpPr/>
          <p:nvPr/>
        </p:nvSpPr>
        <p:spPr>
          <a:xfrm>
            <a:off x="611560" y="4149080"/>
            <a:ext cx="7992888" cy="1815882"/>
          </a:xfrm>
          <a:prstGeom prst="rect">
            <a:avLst/>
          </a:prstGeom>
        </p:spPr>
        <p:txBody>
          <a:bodyPr wrap="square">
            <a:spAutoFit/>
          </a:bodyPr>
          <a:lstStyle/>
          <a:p>
            <a:pPr algn="just"/>
            <a:r>
              <a:rPr lang="en-GB" sz="1600" dirty="0" smtClean="0"/>
              <a:t>After the coming into force of the law by decree n. 201 of 2011, this number was constantly decreasing : </a:t>
            </a:r>
          </a:p>
          <a:p>
            <a:pPr marL="285750" indent="-285750" algn="just">
              <a:buFont typeface="Arial" panose="020B0604020202020204" pitchFamily="34" charset="0"/>
              <a:buChar char="•"/>
            </a:pPr>
            <a:r>
              <a:rPr lang="en-GB" sz="1600" b="1" dirty="0" smtClean="0"/>
              <a:t>2,5 millions </a:t>
            </a:r>
            <a:r>
              <a:rPr lang="en-GB" sz="1600" dirty="0" smtClean="0"/>
              <a:t>in </a:t>
            </a:r>
            <a:r>
              <a:rPr lang="en-GB" sz="1600" b="1" dirty="0" smtClean="0">
                <a:solidFill>
                  <a:srgbClr val="DF651E"/>
                </a:solidFill>
              </a:rPr>
              <a:t>2012</a:t>
            </a:r>
          </a:p>
          <a:p>
            <a:pPr marL="285750" indent="-285750" algn="just">
              <a:buFont typeface="Arial" panose="020B0604020202020204" pitchFamily="34" charset="0"/>
              <a:buChar char="•"/>
            </a:pPr>
            <a:r>
              <a:rPr lang="en-GB" sz="1600" b="1" dirty="0" smtClean="0"/>
              <a:t>2,2 millions </a:t>
            </a:r>
            <a:r>
              <a:rPr lang="en-GB" sz="1600" dirty="0" smtClean="0"/>
              <a:t>in </a:t>
            </a:r>
            <a:r>
              <a:rPr lang="en-GB" sz="1600" b="1" dirty="0" smtClean="0">
                <a:solidFill>
                  <a:srgbClr val="DF651E"/>
                </a:solidFill>
              </a:rPr>
              <a:t>2013</a:t>
            </a:r>
          </a:p>
          <a:p>
            <a:pPr marL="285750" indent="-285750" algn="just">
              <a:buFont typeface="Arial" panose="020B0604020202020204" pitchFamily="34" charset="0"/>
              <a:buChar char="•"/>
            </a:pPr>
            <a:r>
              <a:rPr lang="en-GB" sz="1600" b="1" dirty="0" smtClean="0"/>
              <a:t>1,8 millions </a:t>
            </a:r>
            <a:r>
              <a:rPr lang="en-GB" sz="1600" dirty="0" smtClean="0"/>
              <a:t>at the end of </a:t>
            </a:r>
            <a:r>
              <a:rPr lang="en-GB" sz="1600" b="1" dirty="0" smtClean="0">
                <a:solidFill>
                  <a:srgbClr val="DF651E"/>
                </a:solidFill>
              </a:rPr>
              <a:t>2016</a:t>
            </a:r>
          </a:p>
          <a:p>
            <a:pPr marL="285750" indent="-285750" algn="just">
              <a:buFont typeface="Arial" panose="020B0604020202020204" pitchFamily="34" charset="0"/>
              <a:buChar char="•"/>
            </a:pPr>
            <a:r>
              <a:rPr lang="en-GB" sz="1600" b="1" dirty="0" smtClean="0"/>
              <a:t>1,3 millions</a:t>
            </a:r>
            <a:r>
              <a:rPr lang="en-GB" sz="1600" dirty="0"/>
              <a:t> </a:t>
            </a:r>
            <a:r>
              <a:rPr lang="en-GB" sz="1600" dirty="0" smtClean="0"/>
              <a:t>at the end of </a:t>
            </a:r>
            <a:r>
              <a:rPr lang="en-GB" sz="1600" b="1" dirty="0">
                <a:solidFill>
                  <a:srgbClr val="DF651E"/>
                </a:solidFill>
              </a:rPr>
              <a:t>2017</a:t>
            </a:r>
          </a:p>
          <a:p>
            <a:pPr marL="285750" indent="-285750" algn="just">
              <a:buFont typeface="Arial" panose="020B0604020202020204" pitchFamily="34" charset="0"/>
              <a:buChar char="•"/>
            </a:pPr>
            <a:r>
              <a:rPr lang="en-GB" sz="1600" b="1" dirty="0" smtClean="0"/>
              <a:t>0,9 millions </a:t>
            </a:r>
            <a:r>
              <a:rPr lang="en-GB" sz="1600" dirty="0" smtClean="0"/>
              <a:t>at </a:t>
            </a:r>
            <a:r>
              <a:rPr lang="en-GB" sz="1600" dirty="0"/>
              <a:t>O</a:t>
            </a:r>
            <a:r>
              <a:rPr lang="en-GB" sz="1600" dirty="0" smtClean="0"/>
              <a:t>ctober </a:t>
            </a:r>
            <a:r>
              <a:rPr lang="en-GB" sz="1600" b="1" dirty="0">
                <a:solidFill>
                  <a:srgbClr val="DF651E"/>
                </a:solidFill>
              </a:rPr>
              <a:t>2018</a:t>
            </a:r>
            <a:endParaRPr lang="en-GB" sz="1600" b="1" dirty="0">
              <a:solidFill>
                <a:srgbClr val="DF651E"/>
              </a:solidFill>
            </a:endParaRPr>
          </a:p>
        </p:txBody>
      </p:sp>
      <p:sp>
        <p:nvSpPr>
          <p:cNvPr id="7" name="Rettangolo 6"/>
          <p:cNvSpPr/>
          <p:nvPr/>
        </p:nvSpPr>
        <p:spPr>
          <a:xfrm>
            <a:off x="3707904" y="5373216"/>
            <a:ext cx="5256584" cy="1077218"/>
          </a:xfrm>
          <a:prstGeom prst="rect">
            <a:avLst/>
          </a:prstGeom>
        </p:spPr>
        <p:txBody>
          <a:bodyPr wrap="square">
            <a:spAutoFit/>
          </a:bodyPr>
          <a:lstStyle/>
          <a:p>
            <a:pPr algn="just"/>
            <a:r>
              <a:rPr lang="en-GB" sz="1600" dirty="0" smtClean="0"/>
              <a:t>The rapid decrease observed in the last years depends both from the owners declarations and from activities carried out by the cadastral Administration in order to remove errors in the cadastral DBs</a:t>
            </a:r>
          </a:p>
        </p:txBody>
      </p:sp>
      <p:sp>
        <p:nvSpPr>
          <p:cNvPr id="11" name="Rectangle 4"/>
          <p:cNvSpPr txBox="1">
            <a:spLocks noChangeArrowheads="1"/>
          </p:cNvSpPr>
          <p:nvPr/>
        </p:nvSpPr>
        <p:spPr bwMode="auto">
          <a:xfrm>
            <a:off x="0" y="260648"/>
            <a:ext cx="9144000" cy="371705"/>
          </a:xfrm>
          <a:prstGeom prst="rect">
            <a:avLst/>
          </a:prstGeom>
          <a:solidFill>
            <a:schemeClr val="accent3">
              <a:lumMod val="60000"/>
              <a:lumOff val="40000"/>
            </a:schemeClr>
          </a:solidFill>
        </p:spPr>
        <p:txBody>
          <a:bodyPr vert="horz" lIns="80165" tIns="40083" rIns="80165" bIns="40083" rtlCol="0" anchor="ctr">
            <a:noAutofit/>
          </a:bodyPr>
          <a:lstStyle>
            <a:lvl1pPr algn="ctr" defTabSz="914400" rtl="0" eaLnBrk="1" latinLnBrk="0" hangingPunct="1">
              <a:spcBef>
                <a:spcPct val="0"/>
              </a:spcBef>
              <a:buNone/>
              <a:defRPr sz="4000" kern="1200">
                <a:solidFill>
                  <a:schemeClr val="tx1"/>
                </a:solidFill>
                <a:latin typeface="Times New Roman" pitchFamily="18" charset="0"/>
                <a:ea typeface="+mj-ea"/>
                <a:cs typeface="Times New Roman" pitchFamily="18" charset="0"/>
              </a:defRPr>
            </a:lvl1pPr>
          </a:lstStyle>
          <a:p>
            <a:pPr>
              <a:lnSpc>
                <a:spcPct val="100000"/>
              </a:lnSpc>
              <a:spcAft>
                <a:spcPts val="1800"/>
              </a:spcAft>
            </a:pPr>
            <a:r>
              <a:rPr lang="en-US" sz="2000" b="1" dirty="0">
                <a:latin typeface="+mn-lt"/>
                <a:ea typeface="Verdana" panose="020B0604030504040204" pitchFamily="34" charset="0"/>
                <a:cs typeface="Verdana" panose="020B0604030504040204" pitchFamily="34" charset="0"/>
              </a:rPr>
              <a:t>Rural buildings to be registered at </a:t>
            </a:r>
            <a:r>
              <a:rPr lang="en-US" sz="2000" b="1" dirty="0" smtClean="0">
                <a:latin typeface="+mn-lt"/>
                <a:ea typeface="Verdana" panose="020B0604030504040204" pitchFamily="34" charset="0"/>
                <a:cs typeface="Verdana" panose="020B0604030504040204" pitchFamily="34" charset="0"/>
              </a:rPr>
              <a:t>Urban Building Cadastre</a:t>
            </a:r>
            <a:endParaRPr lang="en-US" sz="2000" b="1" dirty="0">
              <a:latin typeface="+mn-lt"/>
              <a:ea typeface="Verdana" panose="020B0604030504040204" pitchFamily="34" charset="0"/>
              <a:cs typeface="Verdana" panose="020B0604030504040204" pitchFamily="34" charset="0"/>
            </a:endParaRPr>
          </a:p>
        </p:txBody>
      </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836712"/>
            <a:ext cx="1353806" cy="8924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5" name="Freccia in giù 4"/>
          <p:cNvSpPr/>
          <p:nvPr/>
        </p:nvSpPr>
        <p:spPr>
          <a:xfrm>
            <a:off x="179512" y="3038930"/>
            <a:ext cx="432048" cy="2982358"/>
          </a:xfrm>
          <a:prstGeom prst="downArrow">
            <a:avLst>
              <a:gd name="adj1" fmla="val 50000"/>
              <a:gd name="adj2" fmla="val 124823"/>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a:p>
        </p:txBody>
      </p:sp>
      <p:cxnSp>
        <p:nvCxnSpPr>
          <p:cNvPr id="9" name="Connettore 1 8"/>
          <p:cNvCxnSpPr/>
          <p:nvPr/>
        </p:nvCxnSpPr>
        <p:spPr>
          <a:xfrm>
            <a:off x="187970" y="3030860"/>
            <a:ext cx="17425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nettore 1 13"/>
          <p:cNvCxnSpPr/>
          <p:nvPr/>
        </p:nvCxnSpPr>
        <p:spPr>
          <a:xfrm>
            <a:off x="210726" y="6046688"/>
            <a:ext cx="19168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e 11"/>
          <p:cNvSpPr/>
          <p:nvPr/>
        </p:nvSpPr>
        <p:spPr>
          <a:xfrm>
            <a:off x="107504" y="163732"/>
            <a:ext cx="556346" cy="565535"/>
          </a:xfrm>
          <a:prstGeom prst="ellipse">
            <a:avLst/>
          </a:prstGeom>
          <a:no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solidFill>
                  <a:schemeClr val="tx1"/>
                </a:solidFill>
                <a:latin typeface="+mj-lt"/>
              </a:rPr>
              <a:t>d</a:t>
            </a:r>
            <a:endParaRPr lang="en-GB" sz="3600" b="1" dirty="0">
              <a:solidFill>
                <a:schemeClr val="tx1"/>
              </a:solidFill>
              <a:latin typeface="+mj-lt"/>
            </a:endParaRP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14008" y="692696"/>
            <a:ext cx="4717571" cy="2333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3551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395535" y="2793122"/>
            <a:ext cx="5112569" cy="707886"/>
          </a:xfrm>
          <a:prstGeom prst="rect">
            <a:avLst/>
          </a:prstGeom>
        </p:spPr>
        <p:txBody>
          <a:bodyPr wrap="square">
            <a:spAutoFit/>
          </a:bodyPr>
          <a:lstStyle/>
          <a:p>
            <a:pPr algn="just"/>
            <a:r>
              <a:rPr lang="en-GB" sz="2000" dirty="0" smtClean="0"/>
              <a:t>The </a:t>
            </a:r>
            <a:r>
              <a:rPr lang="en-GB" sz="2000" b="1" dirty="0" smtClean="0">
                <a:solidFill>
                  <a:srgbClr val="DF651E"/>
                </a:solidFill>
              </a:rPr>
              <a:t>project </a:t>
            </a:r>
            <a:r>
              <a:rPr lang="en-GB" sz="2000" b="1" dirty="0">
                <a:solidFill>
                  <a:srgbClr val="DF651E"/>
                </a:solidFill>
              </a:rPr>
              <a:t>activities </a:t>
            </a:r>
            <a:r>
              <a:rPr lang="en-GB" sz="2000" dirty="0" smtClean="0"/>
              <a:t>are aimed </a:t>
            </a:r>
            <a:r>
              <a:rPr lang="en-GB" sz="2000" dirty="0"/>
              <a:t>at overcoming some critical </a:t>
            </a:r>
            <a:r>
              <a:rPr lang="en-GB" sz="2000" dirty="0" smtClean="0"/>
              <a:t>issues </a:t>
            </a:r>
            <a:r>
              <a:rPr lang="en-GB" sz="2000" b="1" dirty="0" smtClean="0"/>
              <a:t>arising from</a:t>
            </a:r>
            <a:r>
              <a:rPr lang="en-GB" sz="2000" dirty="0" smtClean="0"/>
              <a:t>: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3" y="1257035"/>
            <a:ext cx="3249811" cy="180437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ttangolo 7"/>
          <p:cNvSpPr/>
          <p:nvPr/>
        </p:nvSpPr>
        <p:spPr>
          <a:xfrm>
            <a:off x="899592" y="3935958"/>
            <a:ext cx="7776864" cy="1077218"/>
          </a:xfrm>
          <a:prstGeom prst="rect">
            <a:avLst/>
          </a:prstGeom>
        </p:spPr>
        <p:txBody>
          <a:bodyPr wrap="square">
            <a:spAutoFit/>
          </a:bodyPr>
          <a:lstStyle/>
          <a:p>
            <a:pPr marL="457200" indent="-457200" algn="just">
              <a:spcAft>
                <a:spcPts val="2400"/>
              </a:spcAft>
              <a:buClr>
                <a:srgbClr val="DF651E"/>
              </a:buClr>
              <a:buFont typeface="Wingdings" panose="05000000000000000000" pitchFamily="2" charset="2"/>
              <a:buChar char="q"/>
            </a:pPr>
            <a:r>
              <a:rPr lang="en-GB" sz="2200" b="1" dirty="0" smtClean="0"/>
              <a:t>the process </a:t>
            </a:r>
            <a:r>
              <a:rPr lang="en-GB" sz="2200" b="1" dirty="0"/>
              <a:t>of creating the original (historical) </a:t>
            </a:r>
            <a:r>
              <a:rPr lang="en-GB" sz="2200" b="1" dirty="0" smtClean="0"/>
              <a:t>maps</a:t>
            </a:r>
          </a:p>
          <a:p>
            <a:pPr marL="457200" indent="-457200" algn="just">
              <a:spcAft>
                <a:spcPts val="2400"/>
              </a:spcAft>
              <a:buClr>
                <a:srgbClr val="DF651E"/>
              </a:buClr>
              <a:buFont typeface="Wingdings" panose="05000000000000000000" pitchFamily="2" charset="2"/>
              <a:buChar char="q"/>
            </a:pPr>
            <a:r>
              <a:rPr lang="en-GB" sz="2200" b="1" dirty="0" smtClean="0"/>
              <a:t>paper </a:t>
            </a:r>
            <a:r>
              <a:rPr lang="en-GB" sz="2200" b="1" dirty="0"/>
              <a:t>cartography computerisation </a:t>
            </a:r>
            <a:r>
              <a:rPr lang="en-GB" sz="2200" b="1" dirty="0" smtClean="0"/>
              <a:t>phase</a:t>
            </a:r>
            <a:endParaRPr lang="en-GB" sz="2200" b="1" dirty="0" smtClean="0"/>
          </a:p>
        </p:txBody>
      </p:sp>
      <p:sp>
        <p:nvSpPr>
          <p:cNvPr id="2" name="Rettangolo 1"/>
          <p:cNvSpPr/>
          <p:nvPr/>
        </p:nvSpPr>
        <p:spPr>
          <a:xfrm>
            <a:off x="611560" y="1141581"/>
            <a:ext cx="3960440" cy="830997"/>
          </a:xfrm>
          <a:prstGeom prst="rect">
            <a:avLst/>
          </a:prstGeom>
          <a:solidFill>
            <a:srgbClr val="FFC000"/>
          </a:solidFill>
          <a:ln>
            <a:solidFill>
              <a:srgbClr val="FFC000"/>
            </a:solidFill>
          </a:ln>
        </p:spPr>
        <p:txBody>
          <a:bodyPr wrap="square">
            <a:spAutoFit/>
          </a:bodyPr>
          <a:lstStyle/>
          <a:p>
            <a:pPr algn="ctr"/>
            <a:r>
              <a:rPr lang="en-US" sz="2400" b="1" dirty="0">
                <a:solidFill>
                  <a:prstClr val="black"/>
                </a:solidFill>
                <a:ea typeface="Verdana" panose="020B0604030504040204" pitchFamily="34" charset="0"/>
                <a:cs typeface="Verdana" panose="020B0604030504040204" pitchFamily="34" charset="0"/>
              </a:rPr>
              <a:t>Evolving projects of the cadastral cartographic system</a:t>
            </a:r>
            <a:endParaRPr lang="it-IT" sz="2000" dirty="0"/>
          </a:p>
        </p:txBody>
      </p:sp>
      <p:sp>
        <p:nvSpPr>
          <p:cNvPr id="7" name="Rectangle 4"/>
          <p:cNvSpPr txBox="1">
            <a:spLocks noChangeArrowheads="1"/>
          </p:cNvSpPr>
          <p:nvPr/>
        </p:nvSpPr>
        <p:spPr bwMode="auto">
          <a:xfrm>
            <a:off x="0" y="260648"/>
            <a:ext cx="9144000" cy="371705"/>
          </a:xfrm>
          <a:prstGeom prst="rect">
            <a:avLst/>
          </a:prstGeom>
          <a:solidFill>
            <a:srgbClr val="FFC000"/>
          </a:solidFill>
        </p:spPr>
        <p:txBody>
          <a:bodyPr vert="horz" lIns="80165" tIns="40083" rIns="80165" bIns="40083" rtlCol="0" anchor="ctr">
            <a:noAutofit/>
          </a:bodyPr>
          <a:lstStyle>
            <a:lvl1pPr algn="ctr" defTabSz="914400" rtl="0" eaLnBrk="1" latinLnBrk="0" hangingPunct="1">
              <a:spcBef>
                <a:spcPct val="0"/>
              </a:spcBef>
              <a:buNone/>
              <a:defRPr sz="4000" kern="1200">
                <a:solidFill>
                  <a:schemeClr val="tx1"/>
                </a:solidFill>
                <a:latin typeface="Times New Roman" pitchFamily="18" charset="0"/>
                <a:ea typeface="+mj-ea"/>
                <a:cs typeface="Times New Roman" pitchFamily="18" charset="0"/>
              </a:defRPr>
            </a:lvl1pPr>
          </a:lstStyle>
          <a:p>
            <a:pPr>
              <a:lnSpc>
                <a:spcPct val="100000"/>
              </a:lnSpc>
              <a:spcAft>
                <a:spcPts val="1800"/>
              </a:spcAft>
            </a:pPr>
            <a:r>
              <a:rPr lang="en-US" sz="2000" b="1" dirty="0" smtClean="0">
                <a:latin typeface="+mn-lt"/>
                <a:ea typeface="Verdana" panose="020B0604030504040204" pitchFamily="34" charset="0"/>
                <a:cs typeface="Verdana" panose="020B0604030504040204" pitchFamily="34" charset="0"/>
              </a:rPr>
              <a:t>Improvement </a:t>
            </a:r>
            <a:r>
              <a:rPr lang="en-US" sz="2000" b="1" dirty="0">
                <a:latin typeface="+mn-lt"/>
                <a:ea typeface="Verdana" panose="020B0604030504040204" pitchFamily="34" charset="0"/>
                <a:cs typeface="Verdana" panose="020B0604030504040204" pitchFamily="34" charset="0"/>
              </a:rPr>
              <a:t>of the quality of the cadastral mapping system </a:t>
            </a:r>
          </a:p>
        </p:txBody>
      </p:sp>
      <p:sp>
        <p:nvSpPr>
          <p:cNvPr id="9" name="Ovale 8"/>
          <p:cNvSpPr/>
          <p:nvPr/>
        </p:nvSpPr>
        <p:spPr>
          <a:xfrm>
            <a:off x="107504" y="163732"/>
            <a:ext cx="556346" cy="565535"/>
          </a:xfrm>
          <a:prstGeom prst="ellipse">
            <a:avLst/>
          </a:prstGeom>
          <a:no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solidFill>
                  <a:schemeClr val="tx1"/>
                </a:solidFill>
                <a:latin typeface="+mj-lt"/>
              </a:rPr>
              <a:t>e</a:t>
            </a:r>
            <a:endParaRPr lang="en-GB" sz="3600" b="1" dirty="0">
              <a:solidFill>
                <a:schemeClr val="tx1"/>
              </a:solidFill>
              <a:latin typeface="+mj-lt"/>
            </a:endParaRPr>
          </a:p>
        </p:txBody>
      </p:sp>
    </p:spTree>
    <p:extLst>
      <p:ext uri="{BB962C8B-B14F-4D97-AF65-F5344CB8AC3E}">
        <p14:creationId xmlns:p14="http://schemas.microsoft.com/office/powerpoint/2010/main" val="59616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467543" y="1340768"/>
            <a:ext cx="4746921" cy="1631216"/>
          </a:xfrm>
          <a:prstGeom prst="rect">
            <a:avLst/>
          </a:prstGeom>
        </p:spPr>
        <p:txBody>
          <a:bodyPr wrap="square">
            <a:spAutoFit/>
          </a:bodyPr>
          <a:lstStyle/>
          <a:p>
            <a:r>
              <a:rPr lang="en-GB" sz="2000" dirty="0"/>
              <a:t>The carrying out of these activities makes completely </a:t>
            </a:r>
            <a:r>
              <a:rPr lang="en-GB" sz="2000" b="1" dirty="0">
                <a:solidFill>
                  <a:srgbClr val="DF651E"/>
                </a:solidFill>
              </a:rPr>
              <a:t>usable</a:t>
            </a:r>
            <a:r>
              <a:rPr lang="en-GB" sz="2000" dirty="0">
                <a:solidFill>
                  <a:srgbClr val="DF651E"/>
                </a:solidFill>
              </a:rPr>
              <a:t> </a:t>
            </a:r>
            <a:r>
              <a:rPr lang="en-GB" sz="2000" dirty="0"/>
              <a:t>and </a:t>
            </a:r>
            <a:r>
              <a:rPr lang="en-GB" sz="2000" b="1" dirty="0">
                <a:solidFill>
                  <a:srgbClr val="DF651E"/>
                </a:solidFill>
              </a:rPr>
              <a:t>interoperable</a:t>
            </a:r>
            <a:r>
              <a:rPr lang="en-GB" sz="2000" dirty="0">
                <a:solidFill>
                  <a:srgbClr val="DF651E"/>
                </a:solidFill>
              </a:rPr>
              <a:t> </a:t>
            </a:r>
            <a:r>
              <a:rPr lang="en-GB" sz="2000" dirty="0"/>
              <a:t>the cartographic information required for achieving the </a:t>
            </a:r>
            <a:r>
              <a:rPr lang="en-GB" sz="2000" b="1" i="1" dirty="0"/>
              <a:t>fiscal policy objectives </a:t>
            </a:r>
            <a:r>
              <a:rPr lang="en-GB" sz="2000" dirty="0"/>
              <a:t>and for the </a:t>
            </a:r>
            <a:r>
              <a:rPr lang="en-GB" sz="2000" b="1" i="1" dirty="0"/>
              <a:t>land management policies</a:t>
            </a:r>
            <a:endParaRPr lang="it-IT" sz="2000" b="1" i="1" dirty="0"/>
          </a:p>
        </p:txBody>
      </p:sp>
      <p:sp>
        <p:nvSpPr>
          <p:cNvPr id="6" name="Rettangolo 5"/>
          <p:cNvSpPr/>
          <p:nvPr/>
        </p:nvSpPr>
        <p:spPr>
          <a:xfrm>
            <a:off x="467542" y="4285545"/>
            <a:ext cx="1872210" cy="1015663"/>
          </a:xfrm>
          <a:prstGeom prst="rect">
            <a:avLst/>
          </a:prstGeom>
        </p:spPr>
        <p:txBody>
          <a:bodyPr wrap="square">
            <a:spAutoFit/>
          </a:bodyPr>
          <a:lstStyle/>
          <a:p>
            <a:r>
              <a:rPr lang="en-GB" sz="2000" b="1" dirty="0" smtClean="0"/>
              <a:t>The </a:t>
            </a:r>
            <a:r>
              <a:rPr lang="en-GB" sz="2000" b="1" dirty="0"/>
              <a:t>main undertaken </a:t>
            </a:r>
            <a:r>
              <a:rPr lang="en-GB" sz="2000" b="1" dirty="0" smtClean="0"/>
              <a:t>projects:</a:t>
            </a:r>
            <a:endParaRPr lang="it-IT" sz="2000" b="1" dirty="0"/>
          </a:p>
        </p:txBody>
      </p:sp>
      <p:sp>
        <p:nvSpPr>
          <p:cNvPr id="7" name="Rettangolo 6"/>
          <p:cNvSpPr/>
          <p:nvPr/>
        </p:nvSpPr>
        <p:spPr>
          <a:xfrm>
            <a:off x="2123728" y="3778875"/>
            <a:ext cx="6912768" cy="1954381"/>
          </a:xfrm>
          <a:prstGeom prst="rect">
            <a:avLst/>
          </a:prstGeom>
        </p:spPr>
        <p:txBody>
          <a:bodyPr wrap="square">
            <a:spAutoFit/>
          </a:bodyPr>
          <a:lstStyle/>
          <a:p>
            <a:pPr marL="342900" indent="-342900">
              <a:spcAft>
                <a:spcPts val="3000"/>
              </a:spcAft>
              <a:buClr>
                <a:srgbClr val="002060"/>
              </a:buClr>
              <a:buFont typeface="+mj-lt"/>
              <a:buAutoNum type="arabicPeriod"/>
            </a:pPr>
            <a:r>
              <a:rPr lang="en-GB" sz="2400" b="1" dirty="0"/>
              <a:t>Recovery of maps accuracy and topological consistency between adjoining </a:t>
            </a:r>
            <a:r>
              <a:rPr lang="en-GB" sz="2400" b="1" dirty="0" smtClean="0"/>
              <a:t>maps</a:t>
            </a:r>
          </a:p>
          <a:p>
            <a:pPr marL="342900" indent="-342900">
              <a:spcAft>
                <a:spcPts val="3000"/>
              </a:spcAft>
              <a:buClr>
                <a:srgbClr val="002060"/>
              </a:buClr>
              <a:buFont typeface="+mj-lt"/>
              <a:buAutoNum type="arabicPeriod"/>
            </a:pPr>
            <a:r>
              <a:rPr lang="en-GB" sz="2400" b="1" dirty="0" smtClean="0"/>
              <a:t>Remaking </a:t>
            </a:r>
            <a:r>
              <a:rPr lang="en-GB" sz="2400" b="1" dirty="0"/>
              <a:t>of the cartography in the </a:t>
            </a:r>
            <a:r>
              <a:rPr lang="en-GB" sz="2400" b="1" i="1" dirty="0" err="1" smtClean="0"/>
              <a:t>Lombardia</a:t>
            </a:r>
            <a:r>
              <a:rPr lang="en-GB" sz="2400" b="1" dirty="0" smtClean="0"/>
              <a:t>  Region</a:t>
            </a:r>
            <a:endParaRPr lang="it-IT" sz="2400" dirty="0"/>
          </a:p>
        </p:txBody>
      </p: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4465" y="1252392"/>
            <a:ext cx="3291705" cy="182763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4"/>
          <p:cNvSpPr txBox="1">
            <a:spLocks noChangeArrowheads="1"/>
          </p:cNvSpPr>
          <p:nvPr/>
        </p:nvSpPr>
        <p:spPr bwMode="auto">
          <a:xfrm>
            <a:off x="0" y="260648"/>
            <a:ext cx="9144000" cy="371705"/>
          </a:xfrm>
          <a:prstGeom prst="rect">
            <a:avLst/>
          </a:prstGeom>
          <a:solidFill>
            <a:srgbClr val="FFC000"/>
          </a:solidFill>
        </p:spPr>
        <p:txBody>
          <a:bodyPr vert="horz" lIns="80165" tIns="40083" rIns="80165" bIns="40083" rtlCol="0" anchor="ctr">
            <a:noAutofit/>
          </a:bodyPr>
          <a:lstStyle>
            <a:lvl1pPr algn="ctr" defTabSz="914400" rtl="0" eaLnBrk="1" latinLnBrk="0" hangingPunct="1">
              <a:spcBef>
                <a:spcPct val="0"/>
              </a:spcBef>
              <a:buNone/>
              <a:defRPr sz="4000" kern="1200">
                <a:solidFill>
                  <a:schemeClr val="tx1"/>
                </a:solidFill>
                <a:latin typeface="Times New Roman" pitchFamily="18" charset="0"/>
                <a:ea typeface="+mj-ea"/>
                <a:cs typeface="Times New Roman" pitchFamily="18" charset="0"/>
              </a:defRPr>
            </a:lvl1pPr>
          </a:lstStyle>
          <a:p>
            <a:pPr>
              <a:lnSpc>
                <a:spcPct val="100000"/>
              </a:lnSpc>
              <a:spcAft>
                <a:spcPts val="1800"/>
              </a:spcAft>
            </a:pPr>
            <a:r>
              <a:rPr lang="en-US" sz="2000" b="1" dirty="0" smtClean="0">
                <a:latin typeface="+mn-lt"/>
                <a:ea typeface="Verdana" panose="020B0604030504040204" pitchFamily="34" charset="0"/>
                <a:cs typeface="Verdana" panose="020B0604030504040204" pitchFamily="34" charset="0"/>
              </a:rPr>
              <a:t>Improvement </a:t>
            </a:r>
            <a:r>
              <a:rPr lang="en-US" sz="2000" b="1" dirty="0">
                <a:latin typeface="+mn-lt"/>
                <a:ea typeface="Verdana" panose="020B0604030504040204" pitchFamily="34" charset="0"/>
                <a:cs typeface="Verdana" panose="020B0604030504040204" pitchFamily="34" charset="0"/>
              </a:rPr>
              <a:t>of the quality of the cadastral mapping system </a:t>
            </a:r>
          </a:p>
        </p:txBody>
      </p:sp>
      <p:sp>
        <p:nvSpPr>
          <p:cNvPr id="9" name="Rettangolo 8"/>
          <p:cNvSpPr/>
          <p:nvPr/>
        </p:nvSpPr>
        <p:spPr>
          <a:xfrm>
            <a:off x="2384992" y="692696"/>
            <a:ext cx="4356484" cy="307777"/>
          </a:xfrm>
          <a:prstGeom prst="rect">
            <a:avLst/>
          </a:prstGeom>
          <a:solidFill>
            <a:srgbClr val="FFC000"/>
          </a:solidFill>
          <a:ln>
            <a:solidFill>
              <a:srgbClr val="FFC000"/>
            </a:solidFill>
          </a:ln>
        </p:spPr>
        <p:txBody>
          <a:bodyPr wrap="square" anchor="ctr" anchorCtr="0">
            <a:noAutofit/>
          </a:bodyPr>
          <a:lstStyle/>
          <a:p>
            <a:pPr algn="ctr"/>
            <a:r>
              <a:rPr lang="en-US" sz="1400" b="1" dirty="0">
                <a:solidFill>
                  <a:prstClr val="black"/>
                </a:solidFill>
                <a:ea typeface="Verdana" panose="020B0604030504040204" pitchFamily="34" charset="0"/>
                <a:cs typeface="Verdana" panose="020B0604030504040204" pitchFamily="34" charset="0"/>
              </a:rPr>
              <a:t>Evolving projects of the cadastral cartographic system</a:t>
            </a:r>
            <a:endParaRPr lang="it-IT" sz="1200" dirty="0"/>
          </a:p>
        </p:txBody>
      </p:sp>
      <p:sp>
        <p:nvSpPr>
          <p:cNvPr id="10" name="Ovale 9"/>
          <p:cNvSpPr/>
          <p:nvPr/>
        </p:nvSpPr>
        <p:spPr>
          <a:xfrm>
            <a:off x="107504" y="163732"/>
            <a:ext cx="556346" cy="565535"/>
          </a:xfrm>
          <a:prstGeom prst="ellipse">
            <a:avLst/>
          </a:prstGeom>
          <a:no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solidFill>
                  <a:schemeClr val="tx1"/>
                </a:solidFill>
                <a:latin typeface="+mj-lt"/>
              </a:rPr>
              <a:t>e</a:t>
            </a:r>
            <a:endParaRPr lang="en-GB" sz="3600" b="1" dirty="0">
              <a:solidFill>
                <a:schemeClr val="tx1"/>
              </a:solidFill>
              <a:latin typeface="+mj-lt"/>
            </a:endParaRPr>
          </a:p>
        </p:txBody>
      </p:sp>
    </p:spTree>
    <p:extLst>
      <p:ext uri="{BB962C8B-B14F-4D97-AF65-F5344CB8AC3E}">
        <p14:creationId xmlns:p14="http://schemas.microsoft.com/office/powerpoint/2010/main" val="186832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787" y="642847"/>
            <a:ext cx="9100716" cy="307777"/>
          </a:xfrm>
          <a:prstGeom prst="rect">
            <a:avLst/>
          </a:prstGeom>
          <a:solidFill>
            <a:srgbClr val="002060"/>
          </a:solidFill>
        </p:spPr>
        <p:txBody>
          <a:bodyPr wrap="square">
            <a:spAutoFit/>
          </a:bodyPr>
          <a:lstStyle/>
          <a:p>
            <a:pPr algn="ctr">
              <a:spcAft>
                <a:spcPts val="1200"/>
              </a:spcAft>
            </a:pPr>
            <a:r>
              <a:rPr lang="en-GB" sz="1400" b="1" dirty="0">
                <a:solidFill>
                  <a:schemeClr val="bg1"/>
                </a:solidFill>
              </a:rPr>
              <a:t>Recovery of maps accuracy and topological consistency between adjoining maps</a:t>
            </a:r>
          </a:p>
        </p:txBody>
      </p:sp>
      <p:sp>
        <p:nvSpPr>
          <p:cNvPr id="3" name="Rettangolo 2"/>
          <p:cNvSpPr/>
          <p:nvPr/>
        </p:nvSpPr>
        <p:spPr>
          <a:xfrm>
            <a:off x="107504" y="1402792"/>
            <a:ext cx="4487392" cy="1384995"/>
          </a:xfrm>
          <a:prstGeom prst="rect">
            <a:avLst/>
          </a:prstGeom>
        </p:spPr>
        <p:txBody>
          <a:bodyPr wrap="square">
            <a:spAutoFit/>
          </a:bodyPr>
          <a:lstStyle/>
          <a:p>
            <a:pPr algn="just"/>
            <a:r>
              <a:rPr lang="en-GB" sz="1400" i="1" dirty="0"/>
              <a:t>The </a:t>
            </a:r>
            <a:r>
              <a:rPr lang="en-GB" sz="1400" b="1" i="1" dirty="0"/>
              <a:t>transposing</a:t>
            </a:r>
            <a:r>
              <a:rPr lang="en-GB" sz="1400" i="1" dirty="0"/>
              <a:t> of the cadastral cartography </a:t>
            </a:r>
            <a:r>
              <a:rPr lang="en-GB" sz="1400" b="1" i="1" dirty="0"/>
              <a:t>from</a:t>
            </a:r>
            <a:r>
              <a:rPr lang="en-GB" sz="1400" i="1" dirty="0"/>
              <a:t> </a:t>
            </a:r>
            <a:r>
              <a:rPr lang="en-GB" sz="1400" b="1" i="1" dirty="0"/>
              <a:t>paper</a:t>
            </a:r>
            <a:r>
              <a:rPr lang="en-GB" sz="1400" i="1" dirty="0"/>
              <a:t> </a:t>
            </a:r>
            <a:r>
              <a:rPr lang="en-GB" sz="1400" b="1" i="1" dirty="0"/>
              <a:t>to</a:t>
            </a:r>
            <a:r>
              <a:rPr lang="en-GB" sz="1400" i="1" dirty="0"/>
              <a:t> </a:t>
            </a:r>
            <a:r>
              <a:rPr lang="en-GB" sz="1400" b="1" i="1" dirty="0"/>
              <a:t>a digital format</a:t>
            </a:r>
            <a:r>
              <a:rPr lang="en-GB" sz="1400" i="1" dirty="0"/>
              <a:t>, carried out through the acquisition of the cadastral maps raster images, then digitalised to get related files in vector format, caused a deterioration of the map precision, making </a:t>
            </a:r>
            <a:r>
              <a:rPr lang="en-GB" sz="1400" i="1" dirty="0" smtClean="0"/>
              <a:t>it necessary </a:t>
            </a:r>
            <a:r>
              <a:rPr lang="en-GB" sz="1400" i="1" dirty="0"/>
              <a:t>to recover the distortions of vector maps.</a:t>
            </a:r>
            <a:endParaRPr lang="it-IT" sz="1400" i="1" dirty="0"/>
          </a:p>
        </p:txBody>
      </p:sp>
      <p:sp>
        <p:nvSpPr>
          <p:cNvPr id="5" name="Rettangolo 4"/>
          <p:cNvSpPr/>
          <p:nvPr/>
        </p:nvSpPr>
        <p:spPr>
          <a:xfrm>
            <a:off x="1533144" y="3487363"/>
            <a:ext cx="2390784" cy="923330"/>
          </a:xfrm>
          <a:prstGeom prst="rect">
            <a:avLst/>
          </a:prstGeom>
        </p:spPr>
        <p:txBody>
          <a:bodyPr wrap="square">
            <a:spAutoFit/>
          </a:bodyPr>
          <a:lstStyle/>
          <a:p>
            <a:r>
              <a:rPr lang="en-GB" b="1" dirty="0" smtClean="0"/>
              <a:t>Removal of the distortions existing in the digital vector maps</a:t>
            </a:r>
            <a:endParaRPr lang="en-GB" dirty="0"/>
          </a:p>
        </p:txBody>
      </p:sp>
      <p:sp>
        <p:nvSpPr>
          <p:cNvPr id="6" name="Rettangolo 5"/>
          <p:cNvSpPr/>
          <p:nvPr/>
        </p:nvSpPr>
        <p:spPr>
          <a:xfrm>
            <a:off x="4757169" y="3240848"/>
            <a:ext cx="4207319" cy="1384995"/>
          </a:xfrm>
          <a:prstGeom prst="rect">
            <a:avLst/>
          </a:prstGeom>
        </p:spPr>
        <p:txBody>
          <a:bodyPr wrap="square">
            <a:spAutoFit/>
          </a:bodyPr>
          <a:lstStyle/>
          <a:p>
            <a:pPr>
              <a:spcAft>
                <a:spcPts val="2400"/>
              </a:spcAft>
            </a:pPr>
            <a:r>
              <a:rPr lang="en-GB" sz="1600" b="1" dirty="0" smtClean="0"/>
              <a:t>Distortions adjustment </a:t>
            </a:r>
            <a:r>
              <a:rPr lang="en-GB" sz="1600" dirty="0" smtClean="0"/>
              <a:t>of the original maps – </a:t>
            </a:r>
            <a:r>
              <a:rPr lang="en-GB" sz="1600" b="1" dirty="0" smtClean="0"/>
              <a:t>geo-referencing </a:t>
            </a:r>
            <a:r>
              <a:rPr lang="en-GB" sz="1600" dirty="0" smtClean="0"/>
              <a:t> of the original maps</a:t>
            </a:r>
          </a:p>
          <a:p>
            <a:pPr>
              <a:spcAft>
                <a:spcPts val="2400"/>
              </a:spcAft>
            </a:pPr>
            <a:r>
              <a:rPr lang="en-GB" sz="1600" dirty="0"/>
              <a:t>A</a:t>
            </a:r>
            <a:r>
              <a:rPr lang="en-GB" sz="1600" dirty="0" smtClean="0"/>
              <a:t>ccuracy recovery of the digital vector maps through </a:t>
            </a:r>
            <a:r>
              <a:rPr lang="en-GB" sz="1600" b="1" dirty="0" smtClean="0"/>
              <a:t>calibration</a:t>
            </a:r>
            <a:r>
              <a:rPr lang="en-GB" sz="1600" dirty="0" smtClean="0"/>
              <a:t> on the original maps</a:t>
            </a:r>
            <a:endParaRPr lang="en-GB" sz="1600" dirty="0"/>
          </a:p>
        </p:txBody>
      </p:sp>
      <p:sp>
        <p:nvSpPr>
          <p:cNvPr id="8" name="Rettangolo 7"/>
          <p:cNvSpPr/>
          <p:nvPr/>
        </p:nvSpPr>
        <p:spPr>
          <a:xfrm>
            <a:off x="1475656" y="4964975"/>
            <a:ext cx="2448272" cy="1200329"/>
          </a:xfrm>
          <a:prstGeom prst="rect">
            <a:avLst/>
          </a:prstGeom>
        </p:spPr>
        <p:txBody>
          <a:bodyPr wrap="square">
            <a:spAutoFit/>
          </a:bodyPr>
          <a:lstStyle/>
          <a:p>
            <a:r>
              <a:rPr lang="en-GB" b="1" dirty="0" smtClean="0"/>
              <a:t>Creation of the topological consistency between adjoining maps</a:t>
            </a:r>
            <a:endParaRPr lang="en-GB" dirty="0"/>
          </a:p>
        </p:txBody>
      </p:sp>
      <p:sp>
        <p:nvSpPr>
          <p:cNvPr id="9" name="Rettangolo 8"/>
          <p:cNvSpPr/>
          <p:nvPr/>
        </p:nvSpPr>
        <p:spPr>
          <a:xfrm>
            <a:off x="4788024" y="5157192"/>
            <a:ext cx="4248472" cy="830997"/>
          </a:xfrm>
          <a:prstGeom prst="rect">
            <a:avLst/>
          </a:prstGeom>
        </p:spPr>
        <p:txBody>
          <a:bodyPr wrap="square">
            <a:spAutoFit/>
          </a:bodyPr>
          <a:lstStyle/>
          <a:p>
            <a:r>
              <a:rPr lang="en-GB" sz="1600" dirty="0" smtClean="0"/>
              <a:t>Automatic creation of the topological consistency between adjoining maps using the raster images of the original maps</a:t>
            </a:r>
            <a:endParaRPr lang="en-GB" sz="1600" dirty="0"/>
          </a:p>
        </p:txBody>
      </p:sp>
      <p:sp>
        <p:nvSpPr>
          <p:cNvPr id="10" name="Pentagono 9"/>
          <p:cNvSpPr/>
          <p:nvPr/>
        </p:nvSpPr>
        <p:spPr>
          <a:xfrm>
            <a:off x="3923928" y="3329699"/>
            <a:ext cx="864096" cy="432048"/>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smtClean="0"/>
              <a:t>Step 1</a:t>
            </a:r>
            <a:endParaRPr lang="en-GB" sz="1400" b="1"/>
          </a:p>
        </p:txBody>
      </p:sp>
      <p:sp>
        <p:nvSpPr>
          <p:cNvPr id="12" name="Pentagono 11"/>
          <p:cNvSpPr/>
          <p:nvPr/>
        </p:nvSpPr>
        <p:spPr>
          <a:xfrm>
            <a:off x="3923928" y="4121787"/>
            <a:ext cx="864096" cy="432048"/>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t>Step 2</a:t>
            </a:r>
            <a:endParaRPr lang="en-GB" sz="1400" b="1" dirty="0"/>
          </a:p>
        </p:txBody>
      </p:sp>
      <p:sp>
        <p:nvSpPr>
          <p:cNvPr id="13" name="Pentagono 12"/>
          <p:cNvSpPr/>
          <p:nvPr/>
        </p:nvSpPr>
        <p:spPr>
          <a:xfrm>
            <a:off x="3923928" y="5373216"/>
            <a:ext cx="864096" cy="432048"/>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t>Step 3</a:t>
            </a:r>
            <a:endParaRPr lang="en-GB" sz="1400" b="1" dirty="0"/>
          </a:p>
        </p:txBody>
      </p:sp>
      <p:sp>
        <p:nvSpPr>
          <p:cNvPr id="14" name="Rettangolo 13"/>
          <p:cNvSpPr/>
          <p:nvPr/>
        </p:nvSpPr>
        <p:spPr>
          <a:xfrm>
            <a:off x="1630241" y="1033460"/>
            <a:ext cx="1441918" cy="369332"/>
          </a:xfrm>
          <a:prstGeom prst="rect">
            <a:avLst/>
          </a:prstGeom>
        </p:spPr>
        <p:txBody>
          <a:bodyPr wrap="square">
            <a:spAutoFit/>
          </a:bodyPr>
          <a:lstStyle/>
          <a:p>
            <a:pPr algn="ctr"/>
            <a:r>
              <a:rPr lang="en-GB" b="1" smtClean="0">
                <a:solidFill>
                  <a:srgbClr val="DF651E"/>
                </a:solidFill>
              </a:rPr>
              <a:t>Causes</a:t>
            </a:r>
            <a:endParaRPr lang="en-GB">
              <a:solidFill>
                <a:srgbClr val="DF651E"/>
              </a:solidFill>
            </a:endParaRPr>
          </a:p>
        </p:txBody>
      </p:sp>
      <p:sp>
        <p:nvSpPr>
          <p:cNvPr id="11" name="Rettangolo arrotondato 10"/>
          <p:cNvSpPr/>
          <p:nvPr/>
        </p:nvSpPr>
        <p:spPr>
          <a:xfrm>
            <a:off x="1475656" y="3113675"/>
            <a:ext cx="7560840" cy="1728192"/>
          </a:xfrm>
          <a:prstGeom prst="round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arrotondato 16"/>
          <p:cNvSpPr/>
          <p:nvPr/>
        </p:nvSpPr>
        <p:spPr>
          <a:xfrm>
            <a:off x="1475656" y="4972003"/>
            <a:ext cx="7560840" cy="1193302"/>
          </a:xfrm>
          <a:prstGeom prst="round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arrotondato 6"/>
          <p:cNvSpPr/>
          <p:nvPr/>
        </p:nvSpPr>
        <p:spPr>
          <a:xfrm>
            <a:off x="4959482" y="1541334"/>
            <a:ext cx="3842734" cy="374571"/>
          </a:xfrm>
          <a:prstGeom prst="roundRect">
            <a:avLst/>
          </a:prstGeom>
          <a:solidFill>
            <a:srgbClr val="FFC000"/>
          </a:solidFill>
        </p:spPr>
        <p:txBody>
          <a:bodyPr wrap="square">
            <a:spAutoFit/>
          </a:bodyPr>
          <a:lstStyle/>
          <a:p>
            <a:pPr algn="ctr"/>
            <a:r>
              <a:rPr lang="en-US" sz="1600" b="1" dirty="0" smtClean="0"/>
              <a:t>Improve </a:t>
            </a:r>
            <a:r>
              <a:rPr lang="en-US" sz="1600" b="1" dirty="0"/>
              <a:t>the QUALITY of cartography</a:t>
            </a:r>
            <a:endParaRPr lang="it-IT" sz="1600" b="1" dirty="0"/>
          </a:p>
        </p:txBody>
      </p:sp>
      <p:sp>
        <p:nvSpPr>
          <p:cNvPr id="16" name="Rettangolo arrotondato 15"/>
          <p:cNvSpPr/>
          <p:nvPr/>
        </p:nvSpPr>
        <p:spPr>
          <a:xfrm>
            <a:off x="4959482" y="1980129"/>
            <a:ext cx="3842734" cy="646986"/>
          </a:xfrm>
          <a:prstGeom prst="roundRect">
            <a:avLst/>
          </a:prstGeom>
          <a:solidFill>
            <a:srgbClr val="FFC000"/>
          </a:solidFill>
        </p:spPr>
        <p:txBody>
          <a:bodyPr wrap="square">
            <a:spAutoFit/>
          </a:bodyPr>
          <a:lstStyle/>
          <a:p>
            <a:pPr algn="ctr"/>
            <a:r>
              <a:rPr lang="en-US" sz="1600" b="1" dirty="0"/>
              <a:t>Improve the usability of WMS services and the </a:t>
            </a:r>
            <a:r>
              <a:rPr lang="en-US" sz="1600" b="1" dirty="0" smtClean="0"/>
              <a:t>“Geoportal”</a:t>
            </a:r>
            <a:endParaRPr lang="it-IT" sz="1600" b="1" dirty="0"/>
          </a:p>
        </p:txBody>
      </p:sp>
      <p:sp>
        <p:nvSpPr>
          <p:cNvPr id="18" name="Rettangolo 17"/>
          <p:cNvSpPr/>
          <p:nvPr/>
        </p:nvSpPr>
        <p:spPr>
          <a:xfrm>
            <a:off x="6288636" y="1033460"/>
            <a:ext cx="716863" cy="369332"/>
          </a:xfrm>
          <a:prstGeom prst="rect">
            <a:avLst/>
          </a:prstGeom>
        </p:spPr>
        <p:txBody>
          <a:bodyPr wrap="none">
            <a:spAutoFit/>
          </a:bodyPr>
          <a:lstStyle/>
          <a:p>
            <a:r>
              <a:rPr lang="en-GB" b="1" smtClean="0">
                <a:solidFill>
                  <a:srgbClr val="DF651E"/>
                </a:solidFill>
              </a:rPr>
              <a:t>Goals</a:t>
            </a:r>
            <a:endParaRPr lang="en-GB" b="1">
              <a:solidFill>
                <a:srgbClr val="DF651E"/>
              </a:solidFill>
            </a:endParaRPr>
          </a:p>
        </p:txBody>
      </p:sp>
      <p:sp>
        <p:nvSpPr>
          <p:cNvPr id="20" name="Rectangle 4"/>
          <p:cNvSpPr txBox="1">
            <a:spLocks noChangeArrowheads="1"/>
          </p:cNvSpPr>
          <p:nvPr/>
        </p:nvSpPr>
        <p:spPr bwMode="auto">
          <a:xfrm>
            <a:off x="0" y="260648"/>
            <a:ext cx="9144000" cy="371705"/>
          </a:xfrm>
          <a:prstGeom prst="rect">
            <a:avLst/>
          </a:prstGeom>
          <a:solidFill>
            <a:srgbClr val="FFC000"/>
          </a:solidFill>
        </p:spPr>
        <p:txBody>
          <a:bodyPr vert="horz" lIns="80165" tIns="40083" rIns="80165" bIns="40083" rtlCol="0" anchor="ctr">
            <a:noAutofit/>
          </a:bodyPr>
          <a:lstStyle>
            <a:lvl1pPr algn="ctr" defTabSz="914400" rtl="0" eaLnBrk="1" latinLnBrk="0" hangingPunct="1">
              <a:spcBef>
                <a:spcPct val="0"/>
              </a:spcBef>
              <a:buNone/>
              <a:defRPr sz="4000" kern="1200">
                <a:solidFill>
                  <a:schemeClr val="tx1"/>
                </a:solidFill>
                <a:latin typeface="Times New Roman" pitchFamily="18" charset="0"/>
                <a:ea typeface="+mj-ea"/>
                <a:cs typeface="Times New Roman" pitchFamily="18" charset="0"/>
              </a:defRPr>
            </a:lvl1pPr>
          </a:lstStyle>
          <a:p>
            <a:pPr>
              <a:lnSpc>
                <a:spcPct val="100000"/>
              </a:lnSpc>
              <a:spcAft>
                <a:spcPts val="1800"/>
              </a:spcAft>
            </a:pPr>
            <a:r>
              <a:rPr lang="en-US" sz="2000" b="1" dirty="0" smtClean="0">
                <a:latin typeface="+mn-lt"/>
                <a:ea typeface="Verdana" panose="020B0604030504040204" pitchFamily="34" charset="0"/>
                <a:cs typeface="Verdana" panose="020B0604030504040204" pitchFamily="34" charset="0"/>
              </a:rPr>
              <a:t>Evolving </a:t>
            </a:r>
            <a:r>
              <a:rPr lang="en-US" sz="2000" b="1" dirty="0">
                <a:latin typeface="+mn-lt"/>
                <a:ea typeface="Verdana" panose="020B0604030504040204" pitchFamily="34" charset="0"/>
                <a:cs typeface="Verdana" panose="020B0604030504040204" pitchFamily="34" charset="0"/>
              </a:rPr>
              <a:t>projects of the cadastral cartographic </a:t>
            </a:r>
            <a:r>
              <a:rPr lang="en-US" sz="2000" b="1" dirty="0" smtClean="0">
                <a:latin typeface="+mn-lt"/>
                <a:ea typeface="Verdana" panose="020B0604030504040204" pitchFamily="34" charset="0"/>
                <a:cs typeface="Verdana" panose="020B0604030504040204" pitchFamily="34" charset="0"/>
              </a:rPr>
              <a:t>system</a:t>
            </a:r>
            <a:endParaRPr lang="en-US" sz="2000" b="1" dirty="0">
              <a:latin typeface="+mn-lt"/>
              <a:ea typeface="Verdana" panose="020B0604030504040204" pitchFamily="34" charset="0"/>
              <a:cs typeface="Verdana" panose="020B0604030504040204" pitchFamily="34" charset="0"/>
            </a:endParaRPr>
          </a:p>
        </p:txBody>
      </p:sp>
      <p:sp>
        <p:nvSpPr>
          <p:cNvPr id="21" name="Rettangolo 20"/>
          <p:cNvSpPr/>
          <p:nvPr/>
        </p:nvSpPr>
        <p:spPr>
          <a:xfrm>
            <a:off x="251520" y="100564"/>
            <a:ext cx="654618" cy="95217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800" b="1" dirty="0" smtClean="0"/>
              <a:t>1</a:t>
            </a:r>
            <a:endParaRPr lang="it-IT" sz="4800" b="1" dirty="0"/>
          </a:p>
        </p:txBody>
      </p:sp>
      <p:sp>
        <p:nvSpPr>
          <p:cNvPr id="22" name="Rettangolo 21"/>
          <p:cNvSpPr/>
          <p:nvPr/>
        </p:nvSpPr>
        <p:spPr>
          <a:xfrm>
            <a:off x="53968" y="2969659"/>
            <a:ext cx="1379681" cy="707886"/>
          </a:xfrm>
          <a:prstGeom prst="rect">
            <a:avLst/>
          </a:prstGeom>
          <a:ln>
            <a:solidFill>
              <a:srgbClr val="E15C00"/>
            </a:solidFill>
          </a:ln>
        </p:spPr>
        <p:txBody>
          <a:bodyPr wrap="square">
            <a:spAutoFit/>
          </a:bodyPr>
          <a:lstStyle/>
          <a:p>
            <a:pPr algn="ctr"/>
            <a:r>
              <a:rPr lang="it-IT" sz="2000" b="1" dirty="0" smtClean="0">
                <a:solidFill>
                  <a:srgbClr val="DF651E"/>
                </a:solidFill>
              </a:rPr>
              <a:t>PROJECT ACTIVITIES  </a:t>
            </a:r>
            <a:endParaRPr lang="it-IT" sz="2000" dirty="0">
              <a:solidFill>
                <a:srgbClr val="DF651E"/>
              </a:solidFill>
            </a:endParaRPr>
          </a:p>
        </p:txBody>
      </p:sp>
      <p:sp>
        <p:nvSpPr>
          <p:cNvPr id="23" name="Ovale 22"/>
          <p:cNvSpPr/>
          <p:nvPr/>
        </p:nvSpPr>
        <p:spPr>
          <a:xfrm>
            <a:off x="107504" y="163732"/>
            <a:ext cx="556346" cy="565535"/>
          </a:xfrm>
          <a:prstGeom prst="ellipse">
            <a:avLst/>
          </a:prstGeom>
          <a:no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solidFill>
                  <a:schemeClr val="tx1"/>
                </a:solidFill>
                <a:latin typeface="+mj-lt"/>
              </a:rPr>
              <a:t>e</a:t>
            </a:r>
            <a:endParaRPr lang="en-GB" sz="3600" b="1" dirty="0">
              <a:solidFill>
                <a:schemeClr val="tx1"/>
              </a:solidFill>
              <a:latin typeface="+mj-lt"/>
            </a:endParaRPr>
          </a:p>
        </p:txBody>
      </p:sp>
    </p:spTree>
    <p:extLst>
      <p:ext uri="{BB962C8B-B14F-4D97-AF65-F5344CB8AC3E}">
        <p14:creationId xmlns:p14="http://schemas.microsoft.com/office/powerpoint/2010/main" val="393943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4"/>
          <p:cNvSpPr txBox="1">
            <a:spLocks noChangeArrowheads="1"/>
          </p:cNvSpPr>
          <p:nvPr/>
        </p:nvSpPr>
        <p:spPr bwMode="auto">
          <a:xfrm>
            <a:off x="0" y="260648"/>
            <a:ext cx="9144000" cy="371705"/>
          </a:xfrm>
          <a:prstGeom prst="rect">
            <a:avLst/>
          </a:prstGeom>
          <a:solidFill>
            <a:srgbClr val="FFC000"/>
          </a:solidFill>
        </p:spPr>
        <p:txBody>
          <a:bodyPr vert="horz" lIns="80165" tIns="40083" rIns="80165" bIns="40083" rtlCol="0" anchor="ctr">
            <a:noAutofit/>
          </a:bodyPr>
          <a:lstStyle>
            <a:lvl1pPr algn="ctr" defTabSz="914400" rtl="0" eaLnBrk="1" latinLnBrk="0" hangingPunct="1">
              <a:spcBef>
                <a:spcPct val="0"/>
              </a:spcBef>
              <a:buNone/>
              <a:defRPr sz="4000" kern="1200">
                <a:solidFill>
                  <a:schemeClr val="tx1"/>
                </a:solidFill>
                <a:latin typeface="Times New Roman" pitchFamily="18" charset="0"/>
                <a:ea typeface="+mj-ea"/>
                <a:cs typeface="Times New Roman" pitchFamily="18" charset="0"/>
              </a:defRPr>
            </a:lvl1pPr>
          </a:lstStyle>
          <a:p>
            <a:pPr>
              <a:lnSpc>
                <a:spcPct val="100000"/>
              </a:lnSpc>
              <a:spcAft>
                <a:spcPts val="1800"/>
              </a:spcAft>
            </a:pPr>
            <a:r>
              <a:rPr lang="en-US" sz="2000" b="1" dirty="0" smtClean="0">
                <a:latin typeface="+mn-lt"/>
                <a:ea typeface="Verdana" panose="020B0604030504040204" pitchFamily="34" charset="0"/>
                <a:cs typeface="Verdana" panose="020B0604030504040204" pitchFamily="34" charset="0"/>
              </a:rPr>
              <a:t>Evolving </a:t>
            </a:r>
            <a:r>
              <a:rPr lang="en-US" sz="2000" b="1" dirty="0">
                <a:latin typeface="+mn-lt"/>
                <a:ea typeface="Verdana" panose="020B0604030504040204" pitchFamily="34" charset="0"/>
                <a:cs typeface="Verdana" panose="020B0604030504040204" pitchFamily="34" charset="0"/>
              </a:rPr>
              <a:t>projects of the cadastral cartographic system</a:t>
            </a:r>
            <a:endParaRPr lang="en-GB" sz="1800" b="1" dirty="0">
              <a:latin typeface="+mn-lt"/>
              <a:ea typeface="Verdana" panose="020B0604030504040204" pitchFamily="34" charset="0"/>
              <a:cs typeface="Verdana" panose="020B0604030504040204" pitchFamily="34"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98939"/>
            <a:ext cx="3664013" cy="4372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030" y="1480090"/>
            <a:ext cx="3728418" cy="4358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tangolo 1"/>
          <p:cNvSpPr/>
          <p:nvPr/>
        </p:nvSpPr>
        <p:spPr>
          <a:xfrm>
            <a:off x="504488" y="1087800"/>
            <a:ext cx="3736021" cy="453907"/>
          </a:xfrm>
          <a:prstGeom prst="rect">
            <a:avLst/>
          </a:prstGeom>
        </p:spPr>
        <p:txBody>
          <a:bodyPr wrap="square">
            <a:spAutoFit/>
          </a:bodyPr>
          <a:lstStyle/>
          <a:p>
            <a:pPr algn="just">
              <a:lnSpc>
                <a:spcPts val="1400"/>
              </a:lnSpc>
            </a:pPr>
            <a:r>
              <a:rPr lang="en-GB" sz="1400" b="1" dirty="0" smtClean="0"/>
              <a:t>1 Overlapping of the vector map file on the original map before the calibration</a:t>
            </a:r>
            <a:endParaRPr lang="en-GB" sz="1400" dirty="0"/>
          </a:p>
        </p:txBody>
      </p:sp>
      <p:sp>
        <p:nvSpPr>
          <p:cNvPr id="3" name="Rettangolo 2"/>
          <p:cNvSpPr/>
          <p:nvPr/>
        </p:nvSpPr>
        <p:spPr>
          <a:xfrm>
            <a:off x="691963" y="5846949"/>
            <a:ext cx="3447989" cy="707886"/>
          </a:xfrm>
          <a:prstGeom prst="rect">
            <a:avLst/>
          </a:prstGeom>
        </p:spPr>
        <p:txBody>
          <a:bodyPr wrap="square">
            <a:spAutoFit/>
          </a:bodyPr>
          <a:lstStyle/>
          <a:p>
            <a:pPr algn="just">
              <a:lnSpc>
                <a:spcPts val="1600"/>
              </a:lnSpc>
            </a:pPr>
            <a:r>
              <a:rPr lang="en-GB" sz="1400" b="1" smtClean="0"/>
              <a:t>2 Overlapping of the vector map files on the original maps before the topological consistency recovery</a:t>
            </a:r>
            <a:endParaRPr lang="en-GB" sz="1400" b="1"/>
          </a:p>
        </p:txBody>
      </p:sp>
      <p:sp>
        <p:nvSpPr>
          <p:cNvPr id="4" name="Rettangolo 3"/>
          <p:cNvSpPr/>
          <p:nvPr/>
        </p:nvSpPr>
        <p:spPr>
          <a:xfrm>
            <a:off x="4912973" y="1087800"/>
            <a:ext cx="3728419" cy="453907"/>
          </a:xfrm>
          <a:prstGeom prst="rect">
            <a:avLst/>
          </a:prstGeom>
        </p:spPr>
        <p:txBody>
          <a:bodyPr wrap="square">
            <a:spAutoFit/>
          </a:bodyPr>
          <a:lstStyle/>
          <a:p>
            <a:pPr algn="just">
              <a:lnSpc>
                <a:spcPts val="1400"/>
              </a:lnSpc>
            </a:pPr>
            <a:r>
              <a:rPr lang="en-GB" sz="1400" b="1" dirty="0" smtClean="0"/>
              <a:t>1 Overlapping </a:t>
            </a:r>
            <a:r>
              <a:rPr lang="en-GB" sz="1400" b="1" dirty="0"/>
              <a:t>of the vector map file on the original map </a:t>
            </a:r>
            <a:r>
              <a:rPr lang="en-GB" sz="1400" b="1" dirty="0" smtClean="0"/>
              <a:t>after the </a:t>
            </a:r>
            <a:r>
              <a:rPr lang="en-GB" sz="1400" b="1" dirty="0"/>
              <a:t>calibration</a:t>
            </a:r>
            <a:endParaRPr lang="en-GB" sz="1400" dirty="0"/>
          </a:p>
        </p:txBody>
      </p:sp>
      <p:sp>
        <p:nvSpPr>
          <p:cNvPr id="5" name="Rettangolo 4"/>
          <p:cNvSpPr/>
          <p:nvPr/>
        </p:nvSpPr>
        <p:spPr>
          <a:xfrm>
            <a:off x="4932039" y="5844128"/>
            <a:ext cx="3672409" cy="913070"/>
          </a:xfrm>
          <a:prstGeom prst="rect">
            <a:avLst/>
          </a:prstGeom>
        </p:spPr>
        <p:txBody>
          <a:bodyPr wrap="square">
            <a:spAutoFit/>
          </a:bodyPr>
          <a:lstStyle/>
          <a:p>
            <a:pPr algn="just">
              <a:lnSpc>
                <a:spcPts val="1600"/>
              </a:lnSpc>
            </a:pPr>
            <a:r>
              <a:rPr lang="en-GB" sz="1400" b="1" smtClean="0"/>
              <a:t>2 Overlapping of the vector map files on the original maps after the topological consistency recovery</a:t>
            </a:r>
          </a:p>
          <a:p>
            <a:pPr algn="just">
              <a:lnSpc>
                <a:spcPts val="1600"/>
              </a:lnSpc>
            </a:pPr>
            <a:endParaRPr lang="en-GB" sz="1400" b="1"/>
          </a:p>
        </p:txBody>
      </p:sp>
      <p:sp>
        <p:nvSpPr>
          <p:cNvPr id="10" name="Rettangolo 9"/>
          <p:cNvSpPr/>
          <p:nvPr/>
        </p:nvSpPr>
        <p:spPr>
          <a:xfrm>
            <a:off x="7787" y="642847"/>
            <a:ext cx="9100716" cy="307777"/>
          </a:xfrm>
          <a:prstGeom prst="rect">
            <a:avLst/>
          </a:prstGeom>
          <a:solidFill>
            <a:srgbClr val="002060"/>
          </a:solidFill>
        </p:spPr>
        <p:txBody>
          <a:bodyPr wrap="square">
            <a:spAutoFit/>
          </a:bodyPr>
          <a:lstStyle/>
          <a:p>
            <a:pPr algn="ctr">
              <a:spcAft>
                <a:spcPts val="1200"/>
              </a:spcAft>
            </a:pPr>
            <a:r>
              <a:rPr lang="en-GB" sz="1400" b="1" dirty="0">
                <a:solidFill>
                  <a:schemeClr val="bg1"/>
                </a:solidFill>
              </a:rPr>
              <a:t>Recovery of maps accuracy and topological consistency between adjoining maps</a:t>
            </a:r>
          </a:p>
        </p:txBody>
      </p:sp>
      <p:sp>
        <p:nvSpPr>
          <p:cNvPr id="11" name="Rettangolo 10"/>
          <p:cNvSpPr/>
          <p:nvPr/>
        </p:nvSpPr>
        <p:spPr>
          <a:xfrm>
            <a:off x="251520" y="100564"/>
            <a:ext cx="654618" cy="95217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800" b="1" dirty="0" smtClean="0"/>
              <a:t>1</a:t>
            </a:r>
            <a:endParaRPr lang="it-IT" sz="4800" b="1" dirty="0"/>
          </a:p>
        </p:txBody>
      </p:sp>
      <p:sp>
        <p:nvSpPr>
          <p:cNvPr id="12" name="Ovale 11"/>
          <p:cNvSpPr/>
          <p:nvPr/>
        </p:nvSpPr>
        <p:spPr>
          <a:xfrm>
            <a:off x="107504" y="163732"/>
            <a:ext cx="556346" cy="565535"/>
          </a:xfrm>
          <a:prstGeom prst="ellipse">
            <a:avLst/>
          </a:prstGeom>
          <a:no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solidFill>
                  <a:schemeClr val="tx1"/>
                </a:solidFill>
                <a:latin typeface="+mj-lt"/>
              </a:rPr>
              <a:t>e</a:t>
            </a:r>
            <a:endParaRPr lang="en-GB" sz="3600" b="1" dirty="0">
              <a:solidFill>
                <a:schemeClr val="tx1"/>
              </a:solidFill>
              <a:latin typeface="+mj-lt"/>
            </a:endParaRPr>
          </a:p>
        </p:txBody>
      </p:sp>
      <p:sp>
        <p:nvSpPr>
          <p:cNvPr id="6" name="Freccia a destra 5"/>
          <p:cNvSpPr/>
          <p:nvPr/>
        </p:nvSpPr>
        <p:spPr>
          <a:xfrm>
            <a:off x="4355976" y="2348880"/>
            <a:ext cx="360040" cy="792088"/>
          </a:xfrm>
          <a:prstGeom prst="rightArrow">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Freccia a destra 12"/>
          <p:cNvSpPr/>
          <p:nvPr/>
        </p:nvSpPr>
        <p:spPr>
          <a:xfrm>
            <a:off x="4355976" y="4437112"/>
            <a:ext cx="360040" cy="792088"/>
          </a:xfrm>
          <a:prstGeom prst="rightArrow">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93943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3" descr="logo trasp"/>
          <p:cNvPicPr>
            <a:picLocks noChangeAspect="1" noChangeArrowheads="1"/>
          </p:cNvPicPr>
          <p:nvPr/>
        </p:nvPicPr>
        <p:blipFill rotWithShape="1">
          <a:blip r:embed="rId2">
            <a:extLst>
              <a:ext uri="{28A0092B-C50C-407E-A947-70E740481C1C}">
                <a14:useLocalDpi xmlns:a14="http://schemas.microsoft.com/office/drawing/2010/main" val="0"/>
              </a:ext>
            </a:extLst>
          </a:blip>
          <a:srcRect l="2938" r="-48"/>
          <a:stretch/>
        </p:blipFill>
        <p:spPr bwMode="auto">
          <a:xfrm>
            <a:off x="251520" y="2276872"/>
            <a:ext cx="5004641" cy="4046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rda 3">
            <a:hlinkClick r:id="rId3" action="ppaction://hlinksldjump"/>
          </p:cNvPr>
          <p:cNvSpPr/>
          <p:nvPr/>
        </p:nvSpPr>
        <p:spPr>
          <a:xfrm>
            <a:off x="668838" y="1772816"/>
            <a:ext cx="4191194" cy="1622971"/>
          </a:xfrm>
          <a:prstGeom prst="chord">
            <a:avLst>
              <a:gd name="adj1" fmla="val 2700000"/>
              <a:gd name="adj2" fmla="val 21472684"/>
            </a:avLst>
          </a:prstGeom>
          <a:solidFill>
            <a:srgbClr val="002060"/>
          </a:solidFill>
          <a:ln w="3175">
            <a:solidFill>
              <a:srgbClr val="002060"/>
            </a:solidFill>
          </a:ln>
        </p:spPr>
        <p:txBody>
          <a:bodyPr wrap="square" lIns="0" tIns="0">
            <a:spAutoFit/>
          </a:bodyPr>
          <a:lstStyle/>
          <a:p>
            <a:pPr>
              <a:lnSpc>
                <a:spcPct val="100000"/>
              </a:lnSpc>
              <a:spcAft>
                <a:spcPts val="600"/>
              </a:spcAft>
            </a:pPr>
            <a:r>
              <a:rPr lang="en-US" sz="2400" dirty="0" smtClean="0">
                <a:solidFill>
                  <a:schemeClr val="bg1"/>
                </a:solidFill>
                <a:latin typeface="+mj-lt"/>
                <a:ea typeface="Verdana" panose="020B0604030504040204" pitchFamily="34" charset="0"/>
                <a:cs typeface="Verdana" panose="020B0604030504040204" pitchFamily="34" charset="0"/>
              </a:rPr>
              <a:t>Data </a:t>
            </a:r>
            <a:r>
              <a:rPr lang="en-US" sz="2400" dirty="0">
                <a:solidFill>
                  <a:schemeClr val="bg1"/>
                </a:solidFill>
                <a:latin typeface="+mj-lt"/>
                <a:ea typeface="Verdana" panose="020B0604030504040204" pitchFamily="34" charset="0"/>
                <a:cs typeface="Verdana" panose="020B0604030504040204" pitchFamily="34" charset="0"/>
              </a:rPr>
              <a:t>quality characteristics and critical issues</a:t>
            </a:r>
          </a:p>
        </p:txBody>
      </p:sp>
      <p:sp>
        <p:nvSpPr>
          <p:cNvPr id="7" name="Corda 6">
            <a:hlinkClick r:id="rId3" action="ppaction://hlinksldjump"/>
          </p:cNvPr>
          <p:cNvSpPr/>
          <p:nvPr/>
        </p:nvSpPr>
        <p:spPr>
          <a:xfrm>
            <a:off x="3995936" y="3717032"/>
            <a:ext cx="4506150" cy="1622971"/>
          </a:xfrm>
          <a:prstGeom prst="chord">
            <a:avLst>
              <a:gd name="adj1" fmla="val 2700000"/>
              <a:gd name="adj2" fmla="val 21091458"/>
            </a:avLst>
          </a:prstGeom>
          <a:solidFill>
            <a:srgbClr val="002060"/>
          </a:solidFill>
          <a:ln w="3175">
            <a:solidFill>
              <a:srgbClr val="002060"/>
            </a:solidFill>
          </a:ln>
        </p:spPr>
        <p:style>
          <a:lnRef idx="2">
            <a:schemeClr val="accent2"/>
          </a:lnRef>
          <a:fillRef idx="1">
            <a:schemeClr val="lt1"/>
          </a:fillRef>
          <a:effectRef idx="0">
            <a:schemeClr val="accent2"/>
          </a:effectRef>
          <a:fontRef idx="minor">
            <a:schemeClr val="dk1"/>
          </a:fontRef>
        </p:style>
        <p:txBody>
          <a:bodyPr wrap="square" lIns="0" tIns="0">
            <a:spAutoFit/>
          </a:bodyPr>
          <a:lstStyle/>
          <a:p>
            <a:pPr marL="92075">
              <a:lnSpc>
                <a:spcPct val="100000"/>
              </a:lnSpc>
              <a:spcAft>
                <a:spcPts val="1800"/>
              </a:spcAft>
            </a:pPr>
            <a:r>
              <a:rPr lang="en-US" sz="2400" dirty="0">
                <a:solidFill>
                  <a:schemeClr val="bg1"/>
                </a:solidFill>
                <a:latin typeface="+mj-lt"/>
                <a:ea typeface="Verdana" panose="020B0604030504040204" pitchFamily="34" charset="0"/>
                <a:cs typeface="Verdana" panose="020B0604030504040204" pitchFamily="34" charset="0"/>
              </a:rPr>
              <a:t>The main data quality improvement activities </a:t>
            </a:r>
            <a:r>
              <a:rPr lang="en-US" sz="2400" dirty="0" smtClean="0">
                <a:solidFill>
                  <a:schemeClr val="bg1"/>
                </a:solidFill>
                <a:latin typeface="+mj-lt"/>
                <a:ea typeface="Verdana" panose="020B0604030504040204" pitchFamily="34" charset="0"/>
                <a:cs typeface="Verdana" panose="020B0604030504040204" pitchFamily="34" charset="0"/>
              </a:rPr>
              <a:t>put in place</a:t>
            </a:r>
            <a:endParaRPr lang="en-GB" sz="2000" dirty="0">
              <a:solidFill>
                <a:schemeClr val="bg1"/>
              </a:solidFill>
              <a:latin typeface="+mj-lt"/>
              <a:ea typeface="Verdana" panose="020B0604030504040204" pitchFamily="34" charset="0"/>
              <a:cs typeface="Verdana" panose="020B0604030504040204" pitchFamily="34" charset="0"/>
            </a:endParaRPr>
          </a:p>
        </p:txBody>
      </p:sp>
      <p:sp>
        <p:nvSpPr>
          <p:cNvPr id="10" name="Sottotitolo 2"/>
          <p:cNvSpPr txBox="1">
            <a:spLocks/>
          </p:cNvSpPr>
          <p:nvPr/>
        </p:nvSpPr>
        <p:spPr>
          <a:xfrm>
            <a:off x="2172496" y="620688"/>
            <a:ext cx="6864000" cy="936104"/>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n-US" sz="2800" b="1" dirty="0">
                <a:solidFill>
                  <a:schemeClr val="accent6">
                    <a:lumMod val="75000"/>
                  </a:schemeClr>
                </a:solidFill>
              </a:rPr>
              <a:t>Reliability of the Italian cadastral system</a:t>
            </a:r>
          </a:p>
          <a:p>
            <a:pPr marL="0" indent="0" algn="ctr">
              <a:spcBef>
                <a:spcPts val="0"/>
              </a:spcBef>
              <a:buNone/>
            </a:pPr>
            <a:r>
              <a:rPr lang="en-US" sz="2400" b="1" i="1" dirty="0">
                <a:solidFill>
                  <a:schemeClr val="accent6">
                    <a:lumMod val="75000"/>
                  </a:schemeClr>
                </a:solidFill>
              </a:rPr>
              <a:t>data quality and improvement prospects</a:t>
            </a:r>
          </a:p>
        </p:txBody>
      </p:sp>
      <p:sp>
        <p:nvSpPr>
          <p:cNvPr id="2" name="Titolo 1"/>
          <p:cNvSpPr>
            <a:spLocks noGrp="1"/>
          </p:cNvSpPr>
          <p:nvPr>
            <p:ph type="ctrTitle"/>
          </p:nvPr>
        </p:nvSpPr>
        <p:spPr>
          <a:xfrm>
            <a:off x="251520" y="188640"/>
            <a:ext cx="2217089" cy="695818"/>
          </a:xfrm>
        </p:spPr>
        <p:txBody>
          <a:bodyPr>
            <a:noAutofit/>
          </a:bodyPr>
          <a:lstStyle/>
          <a:p>
            <a:r>
              <a:rPr lang="en-GB" sz="4000" b="1" dirty="0" smtClean="0">
                <a:latin typeface="+mn-lt"/>
                <a:ea typeface="Verdana" panose="020B0604030504040204" pitchFamily="34" charset="0"/>
                <a:cs typeface="Verdana" panose="020B0604030504040204" pitchFamily="34" charset="0"/>
              </a:rPr>
              <a:t>Agenda</a:t>
            </a:r>
            <a:endParaRPr lang="en-GB" sz="4000" b="1" dirty="0">
              <a:latin typeface="+mn-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3161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4"/>
          <p:cNvSpPr txBox="1">
            <a:spLocks noChangeArrowheads="1"/>
          </p:cNvSpPr>
          <p:nvPr/>
        </p:nvSpPr>
        <p:spPr bwMode="auto">
          <a:xfrm>
            <a:off x="0" y="260648"/>
            <a:ext cx="9144000" cy="371705"/>
          </a:xfrm>
          <a:prstGeom prst="rect">
            <a:avLst/>
          </a:prstGeom>
          <a:solidFill>
            <a:srgbClr val="FFC000"/>
          </a:solidFill>
        </p:spPr>
        <p:txBody>
          <a:bodyPr vert="horz" lIns="80165" tIns="40083" rIns="80165" bIns="40083" rtlCol="0" anchor="ctr">
            <a:noAutofit/>
          </a:bodyPr>
          <a:lstStyle>
            <a:lvl1pPr algn="ctr" defTabSz="914400" rtl="0" eaLnBrk="1" latinLnBrk="0" hangingPunct="1">
              <a:spcBef>
                <a:spcPct val="0"/>
              </a:spcBef>
              <a:buNone/>
              <a:defRPr sz="4000" kern="1200">
                <a:solidFill>
                  <a:schemeClr val="tx1"/>
                </a:solidFill>
                <a:latin typeface="Times New Roman" pitchFamily="18" charset="0"/>
                <a:ea typeface="+mj-ea"/>
                <a:cs typeface="Times New Roman" pitchFamily="18" charset="0"/>
              </a:defRPr>
            </a:lvl1pPr>
          </a:lstStyle>
          <a:p>
            <a:pPr>
              <a:lnSpc>
                <a:spcPct val="100000"/>
              </a:lnSpc>
              <a:spcAft>
                <a:spcPts val="1800"/>
              </a:spcAft>
            </a:pPr>
            <a:r>
              <a:rPr lang="en-US" sz="2000" b="1" dirty="0" smtClean="0">
                <a:latin typeface="+mn-lt"/>
                <a:ea typeface="Verdana" panose="020B0604030504040204" pitchFamily="34" charset="0"/>
                <a:cs typeface="Verdana" panose="020B0604030504040204" pitchFamily="34" charset="0"/>
              </a:rPr>
              <a:t>Evolving </a:t>
            </a:r>
            <a:r>
              <a:rPr lang="en-US" sz="2000" b="1" dirty="0">
                <a:latin typeface="+mn-lt"/>
                <a:ea typeface="Verdana" panose="020B0604030504040204" pitchFamily="34" charset="0"/>
                <a:cs typeface="Verdana" panose="020B0604030504040204" pitchFamily="34" charset="0"/>
              </a:rPr>
              <a:t>projects of the cadastral cartographic system</a:t>
            </a:r>
            <a:endParaRPr lang="en-GB" sz="1800" b="1" dirty="0">
              <a:latin typeface="+mn-lt"/>
              <a:ea typeface="Verdana" panose="020B0604030504040204" pitchFamily="34" charset="0"/>
              <a:cs typeface="Verdana" panose="020B0604030504040204" pitchFamily="34" charset="0"/>
            </a:endParaRPr>
          </a:p>
        </p:txBody>
      </p:sp>
      <p:sp>
        <p:nvSpPr>
          <p:cNvPr id="3" name="Rettangolo 2"/>
          <p:cNvSpPr/>
          <p:nvPr/>
        </p:nvSpPr>
        <p:spPr>
          <a:xfrm>
            <a:off x="7787" y="642847"/>
            <a:ext cx="9100716" cy="307777"/>
          </a:xfrm>
          <a:prstGeom prst="rect">
            <a:avLst/>
          </a:prstGeom>
          <a:solidFill>
            <a:srgbClr val="002060"/>
          </a:solidFill>
        </p:spPr>
        <p:txBody>
          <a:bodyPr wrap="square">
            <a:spAutoFit/>
          </a:bodyPr>
          <a:lstStyle/>
          <a:p>
            <a:pPr algn="ctr">
              <a:spcAft>
                <a:spcPts val="1200"/>
              </a:spcAft>
            </a:pPr>
            <a:r>
              <a:rPr lang="en-US" sz="1400" b="1" dirty="0">
                <a:solidFill>
                  <a:schemeClr val="bg1"/>
                </a:solidFill>
              </a:rPr>
              <a:t>Remaking of the cartography in the Lombardy Region</a:t>
            </a:r>
          </a:p>
        </p:txBody>
      </p:sp>
      <p:sp>
        <p:nvSpPr>
          <p:cNvPr id="4" name="Rettangolo 3"/>
          <p:cNvSpPr/>
          <p:nvPr/>
        </p:nvSpPr>
        <p:spPr>
          <a:xfrm>
            <a:off x="251520" y="100564"/>
            <a:ext cx="654618" cy="95217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800" b="1" dirty="0" smtClean="0"/>
              <a:t>3</a:t>
            </a:r>
            <a:endParaRPr lang="it-IT" sz="4800" b="1" dirty="0"/>
          </a:p>
        </p:txBody>
      </p:sp>
      <p:sp>
        <p:nvSpPr>
          <p:cNvPr id="2" name="Rettangolo 1"/>
          <p:cNvSpPr/>
          <p:nvPr/>
        </p:nvSpPr>
        <p:spPr>
          <a:xfrm>
            <a:off x="377280" y="1360044"/>
            <a:ext cx="4176464" cy="1384995"/>
          </a:xfrm>
          <a:prstGeom prst="rect">
            <a:avLst/>
          </a:prstGeom>
        </p:spPr>
        <p:txBody>
          <a:bodyPr wrap="square">
            <a:spAutoFit/>
          </a:bodyPr>
          <a:lstStyle/>
          <a:p>
            <a:pPr algn="just"/>
            <a:r>
              <a:rPr lang="en-GB" sz="1400" i="1" dirty="0" smtClean="0"/>
              <a:t>About </a:t>
            </a:r>
            <a:r>
              <a:rPr lang="en-GB" sz="1400" i="1" dirty="0"/>
              <a:t>15,000 cadastral maps coming from the cadastres existing before the unification of Italy, included in some Provinces of </a:t>
            </a:r>
            <a:r>
              <a:rPr lang="en-GB" sz="1400" i="1" dirty="0" smtClean="0"/>
              <a:t>Lombardy, </a:t>
            </a:r>
            <a:r>
              <a:rPr lang="en-GB" sz="1400" i="1" dirty="0"/>
              <a:t>made using the open </a:t>
            </a:r>
            <a:r>
              <a:rPr lang="en-GB" sz="1400" b="1" i="1" dirty="0">
                <a:solidFill>
                  <a:srgbClr val="DF651E"/>
                </a:solidFill>
              </a:rPr>
              <a:t>perimeter system</a:t>
            </a:r>
            <a:r>
              <a:rPr lang="en-GB" sz="1400" i="1" dirty="0"/>
              <a:t>, </a:t>
            </a:r>
            <a:r>
              <a:rPr lang="en-GB" sz="1400" b="1" i="1" dirty="0"/>
              <a:t>not referred to any reference points network</a:t>
            </a:r>
            <a:r>
              <a:rPr lang="en-GB" sz="1400" i="1" dirty="0"/>
              <a:t> and </a:t>
            </a:r>
            <a:r>
              <a:rPr lang="en-GB" sz="1400" b="1" i="1" dirty="0"/>
              <a:t>surveyed through the plane table</a:t>
            </a:r>
            <a:r>
              <a:rPr lang="en-GB" sz="1400" i="1" dirty="0"/>
              <a:t>, oriented to the North through a compass.</a:t>
            </a:r>
            <a:endParaRPr lang="it-IT" sz="1400" i="1" dirty="0"/>
          </a:p>
        </p:txBody>
      </p:sp>
      <p:sp>
        <p:nvSpPr>
          <p:cNvPr id="6" name="Rettangolo 5"/>
          <p:cNvSpPr/>
          <p:nvPr/>
        </p:nvSpPr>
        <p:spPr>
          <a:xfrm>
            <a:off x="1630241" y="980728"/>
            <a:ext cx="1441918" cy="369332"/>
          </a:xfrm>
          <a:prstGeom prst="rect">
            <a:avLst/>
          </a:prstGeom>
        </p:spPr>
        <p:txBody>
          <a:bodyPr wrap="square">
            <a:spAutoFit/>
          </a:bodyPr>
          <a:lstStyle/>
          <a:p>
            <a:pPr algn="ctr"/>
            <a:r>
              <a:rPr lang="en-GB" b="1" smtClean="0">
                <a:solidFill>
                  <a:srgbClr val="DF651E"/>
                </a:solidFill>
              </a:rPr>
              <a:t>Causes</a:t>
            </a:r>
            <a:endParaRPr lang="en-GB">
              <a:solidFill>
                <a:srgbClr val="DF651E"/>
              </a:solidFill>
            </a:endParaRPr>
          </a:p>
        </p:txBody>
      </p:sp>
      <p:sp>
        <p:nvSpPr>
          <p:cNvPr id="7" name="Rettangolo 6"/>
          <p:cNvSpPr/>
          <p:nvPr/>
        </p:nvSpPr>
        <p:spPr>
          <a:xfrm>
            <a:off x="6481821" y="908720"/>
            <a:ext cx="716863" cy="369332"/>
          </a:xfrm>
          <a:prstGeom prst="rect">
            <a:avLst/>
          </a:prstGeom>
        </p:spPr>
        <p:txBody>
          <a:bodyPr wrap="none">
            <a:spAutoFit/>
          </a:bodyPr>
          <a:lstStyle/>
          <a:p>
            <a:r>
              <a:rPr lang="en-GB" b="1" smtClean="0">
                <a:solidFill>
                  <a:srgbClr val="DF651E"/>
                </a:solidFill>
              </a:rPr>
              <a:t>Goals</a:t>
            </a:r>
            <a:endParaRPr lang="en-GB" b="1">
              <a:solidFill>
                <a:srgbClr val="DF651E"/>
              </a:solidFill>
            </a:endParaRPr>
          </a:p>
        </p:txBody>
      </p:sp>
      <p:sp>
        <p:nvSpPr>
          <p:cNvPr id="8" name="Rettangolo arrotondato 7"/>
          <p:cNvSpPr/>
          <p:nvPr/>
        </p:nvSpPr>
        <p:spPr>
          <a:xfrm>
            <a:off x="4932040" y="1432052"/>
            <a:ext cx="3816424" cy="646986"/>
          </a:xfrm>
          <a:prstGeom prst="roundRect">
            <a:avLst/>
          </a:prstGeom>
          <a:solidFill>
            <a:srgbClr val="FFC000"/>
          </a:solidFill>
        </p:spPr>
        <p:txBody>
          <a:bodyPr wrap="square">
            <a:spAutoFit/>
          </a:bodyPr>
          <a:lstStyle/>
          <a:p>
            <a:pPr algn="ctr"/>
            <a:r>
              <a:rPr lang="en-GB" sz="1600" b="1" dirty="0" smtClean="0"/>
              <a:t>To </a:t>
            </a:r>
            <a:r>
              <a:rPr lang="en-GB" sz="1600" b="1" dirty="0"/>
              <a:t>create a new cadastral cartography in </a:t>
            </a:r>
            <a:r>
              <a:rPr lang="en-GB" sz="1600" b="1" dirty="0" smtClean="0"/>
              <a:t>these </a:t>
            </a:r>
            <a:r>
              <a:rPr lang="en-GB" sz="1600" b="1" dirty="0"/>
              <a:t>territories</a:t>
            </a:r>
            <a:endParaRPr lang="it-IT" sz="1600" b="1" dirty="0"/>
          </a:p>
        </p:txBody>
      </p:sp>
      <p:sp>
        <p:nvSpPr>
          <p:cNvPr id="10" name="Rettangolo arrotondato 9"/>
          <p:cNvSpPr/>
          <p:nvPr/>
        </p:nvSpPr>
        <p:spPr>
          <a:xfrm>
            <a:off x="4932040" y="2146471"/>
            <a:ext cx="3842734" cy="374571"/>
          </a:xfrm>
          <a:prstGeom prst="roundRect">
            <a:avLst/>
          </a:prstGeom>
          <a:solidFill>
            <a:srgbClr val="FFC000"/>
          </a:solidFill>
        </p:spPr>
        <p:txBody>
          <a:bodyPr wrap="square">
            <a:spAutoFit/>
          </a:bodyPr>
          <a:lstStyle/>
          <a:p>
            <a:pPr algn="ctr"/>
            <a:r>
              <a:rPr lang="en-US" sz="1600" b="1" dirty="0" smtClean="0"/>
              <a:t>Improve </a:t>
            </a:r>
            <a:r>
              <a:rPr lang="en-US" sz="1600" b="1" dirty="0"/>
              <a:t>the QUALITY of cartography</a:t>
            </a:r>
            <a:endParaRPr lang="it-IT" sz="1600" b="1" dirty="0"/>
          </a:p>
        </p:txBody>
      </p:sp>
      <p:sp>
        <p:nvSpPr>
          <p:cNvPr id="11" name="Rettangolo arrotondato 10"/>
          <p:cNvSpPr/>
          <p:nvPr/>
        </p:nvSpPr>
        <p:spPr>
          <a:xfrm>
            <a:off x="4932040" y="2585266"/>
            <a:ext cx="3842734" cy="646986"/>
          </a:xfrm>
          <a:prstGeom prst="roundRect">
            <a:avLst/>
          </a:prstGeom>
          <a:solidFill>
            <a:srgbClr val="FFC000"/>
          </a:solidFill>
        </p:spPr>
        <p:txBody>
          <a:bodyPr wrap="square">
            <a:spAutoFit/>
          </a:bodyPr>
          <a:lstStyle/>
          <a:p>
            <a:pPr algn="ctr"/>
            <a:r>
              <a:rPr lang="en-US" sz="1600" b="1" dirty="0"/>
              <a:t>Improve the usability of WMS services and the </a:t>
            </a:r>
            <a:r>
              <a:rPr lang="en-US" sz="1600" b="1" dirty="0" smtClean="0"/>
              <a:t>“Geoportal”</a:t>
            </a:r>
            <a:endParaRPr lang="it-IT" sz="1600" b="1" dirty="0"/>
          </a:p>
        </p:txBody>
      </p:sp>
      <p:pic>
        <p:nvPicPr>
          <p:cNvPr id="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11" t="1393" r="5246" b="32778"/>
          <a:stretch/>
        </p:blipFill>
        <p:spPr bwMode="auto">
          <a:xfrm>
            <a:off x="1060790" y="3356992"/>
            <a:ext cx="3223178" cy="28138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CasellaDiTesto 14"/>
          <p:cNvSpPr txBox="1"/>
          <p:nvPr/>
        </p:nvSpPr>
        <p:spPr>
          <a:xfrm>
            <a:off x="5045767" y="3501008"/>
            <a:ext cx="3702697" cy="2908489"/>
          </a:xfrm>
          <a:prstGeom prst="rect">
            <a:avLst/>
          </a:prstGeom>
          <a:noFill/>
        </p:spPr>
        <p:txBody>
          <a:bodyPr wrap="square" rtlCol="0">
            <a:spAutoFit/>
          </a:bodyPr>
          <a:lstStyle/>
          <a:p>
            <a:pPr>
              <a:spcAft>
                <a:spcPts val="1800"/>
              </a:spcAft>
            </a:pPr>
            <a:r>
              <a:rPr lang="en-GB" sz="1200" b="1" i="1" dirty="0" smtClean="0"/>
              <a:t>Grundbuch system</a:t>
            </a:r>
          </a:p>
          <a:p>
            <a:pPr>
              <a:spcAft>
                <a:spcPts val="1800"/>
              </a:spcAft>
            </a:pPr>
            <a:r>
              <a:rPr lang="en-GB" sz="1200" b="1" i="1" dirty="0" smtClean="0"/>
              <a:t>Ordinary cadastral maps (parcel with close perimeter)</a:t>
            </a:r>
          </a:p>
          <a:p>
            <a:pPr>
              <a:spcAft>
                <a:spcPts val="1800"/>
              </a:spcAft>
            </a:pPr>
            <a:r>
              <a:rPr lang="en-GB" sz="1200" b="1" i="1" dirty="0" smtClean="0"/>
              <a:t>Pre - Unification maps  (parcel with open perimeter)</a:t>
            </a:r>
          </a:p>
          <a:p>
            <a:pPr>
              <a:spcAft>
                <a:spcPts val="1800"/>
              </a:spcAft>
            </a:pPr>
            <a:r>
              <a:rPr lang="en-GB" sz="1200" b="1" i="1" dirty="0" smtClean="0"/>
              <a:t>Availability of maps derived by aero photogrammetry  in the '90, but not yet under the maintenance phase</a:t>
            </a:r>
          </a:p>
          <a:p>
            <a:pPr>
              <a:spcAft>
                <a:spcPts val="1800"/>
              </a:spcAft>
            </a:pPr>
            <a:r>
              <a:rPr lang="en-GB" sz="1200" b="1" i="1" dirty="0"/>
              <a:t>Availability of maps derived by aero photogrammetry  in the </a:t>
            </a:r>
            <a:r>
              <a:rPr lang="en-GB" sz="1200" b="1" i="1" dirty="0" smtClean="0"/>
              <a:t>'80</a:t>
            </a:r>
            <a:r>
              <a:rPr lang="en-GB" sz="1200" b="1" i="1" dirty="0"/>
              <a:t>, but not </a:t>
            </a:r>
            <a:r>
              <a:rPr lang="en-GB" sz="1200" b="1" i="1" dirty="0" smtClean="0"/>
              <a:t>yet under </a:t>
            </a:r>
            <a:r>
              <a:rPr lang="en-GB" sz="1200" b="1" i="1" dirty="0"/>
              <a:t>the maintenance phase</a:t>
            </a:r>
          </a:p>
          <a:p>
            <a:pPr>
              <a:spcAft>
                <a:spcPts val="1800"/>
              </a:spcAft>
            </a:pPr>
            <a:r>
              <a:rPr lang="en-GB" sz="1200" b="1" i="1" dirty="0"/>
              <a:t>Availability of maps </a:t>
            </a:r>
            <a:r>
              <a:rPr lang="en-GB" sz="1200" b="1" i="1" dirty="0" smtClean="0"/>
              <a:t>surveyed on the ground in </a:t>
            </a:r>
            <a:r>
              <a:rPr lang="en-GB" sz="1200" b="1" i="1" dirty="0"/>
              <a:t>the </a:t>
            </a:r>
            <a:r>
              <a:rPr lang="en-GB" sz="1200" b="1" i="1" dirty="0" smtClean="0"/>
              <a:t>'70</a:t>
            </a:r>
            <a:r>
              <a:rPr lang="en-GB" sz="1200" b="1" i="1" dirty="0"/>
              <a:t>, but not </a:t>
            </a:r>
            <a:r>
              <a:rPr lang="en-GB" sz="1200" b="1" i="1" dirty="0" smtClean="0"/>
              <a:t>yet under </a:t>
            </a:r>
            <a:r>
              <a:rPr lang="en-GB" sz="1200" b="1" i="1" dirty="0"/>
              <a:t>the maintenance phase</a:t>
            </a:r>
          </a:p>
        </p:txBody>
      </p:sp>
      <p:pic>
        <p:nvPicPr>
          <p:cNvPr id="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276" y="3501008"/>
            <a:ext cx="476250"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7989" y="3897583"/>
            <a:ext cx="504825"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7514" y="4833228"/>
            <a:ext cx="485775"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1801" y="5431879"/>
            <a:ext cx="457200"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276" y="6018413"/>
            <a:ext cx="47625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7039" y="4330334"/>
            <a:ext cx="466725"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Ovale 21"/>
          <p:cNvSpPr/>
          <p:nvPr/>
        </p:nvSpPr>
        <p:spPr>
          <a:xfrm>
            <a:off x="107504" y="163732"/>
            <a:ext cx="556346" cy="565535"/>
          </a:xfrm>
          <a:prstGeom prst="ellipse">
            <a:avLst/>
          </a:prstGeom>
          <a:no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solidFill>
                  <a:schemeClr val="tx1"/>
                </a:solidFill>
                <a:latin typeface="+mj-lt"/>
              </a:rPr>
              <a:t>e</a:t>
            </a:r>
            <a:endParaRPr lang="en-GB" sz="3600" b="1" dirty="0">
              <a:solidFill>
                <a:schemeClr val="tx1"/>
              </a:solidFill>
              <a:latin typeface="+mj-lt"/>
            </a:endParaRPr>
          </a:p>
        </p:txBody>
      </p:sp>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0793" y="2894217"/>
            <a:ext cx="1182855" cy="11828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5742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logo trasp"/>
          <p:cNvPicPr>
            <a:picLocks noChangeAspect="1" noChangeArrowheads="1"/>
          </p:cNvPicPr>
          <p:nvPr/>
        </p:nvPicPr>
        <p:blipFill rotWithShape="1">
          <a:blip r:embed="rId2">
            <a:extLst>
              <a:ext uri="{28A0092B-C50C-407E-A947-70E740481C1C}">
                <a14:useLocalDpi xmlns:a14="http://schemas.microsoft.com/office/drawing/2010/main" val="0"/>
              </a:ext>
            </a:extLst>
          </a:blip>
          <a:srcRect l="2938" r="-48"/>
          <a:stretch/>
        </p:blipFill>
        <p:spPr bwMode="auto">
          <a:xfrm>
            <a:off x="4822791" y="3429000"/>
            <a:ext cx="3760061" cy="304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5"/>
          <p:cNvSpPr txBox="1"/>
          <p:nvPr/>
        </p:nvSpPr>
        <p:spPr>
          <a:xfrm>
            <a:off x="791581" y="3609598"/>
            <a:ext cx="7560839" cy="2123658"/>
          </a:xfrm>
          <a:prstGeom prst="rect">
            <a:avLst/>
          </a:prstGeom>
          <a:noFill/>
        </p:spPr>
        <p:txBody>
          <a:bodyPr wrap="square" rtlCol="0">
            <a:spAutoFit/>
          </a:bodyPr>
          <a:lstStyle>
            <a:defPPr>
              <a:defRPr lang="it-IT"/>
            </a:defPPr>
            <a:lvl1pPr marL="285750" indent="-285750">
              <a:lnSpc>
                <a:spcPts val="2100"/>
              </a:lnSpc>
              <a:buFont typeface="Arial" panose="020B0604020202020204" pitchFamily="34" charset="0"/>
              <a:buChar char="•"/>
              <a:defRPr sz="1600">
                <a:latin typeface="+mj-lt"/>
              </a:defRPr>
            </a:lvl1pPr>
          </a:lstStyle>
          <a:p>
            <a:pPr marL="0" indent="0" algn="ctr">
              <a:lnSpc>
                <a:spcPct val="100000"/>
              </a:lnSpc>
              <a:spcAft>
                <a:spcPts val="1200"/>
              </a:spcAft>
              <a:buNone/>
            </a:pPr>
            <a:r>
              <a:rPr lang="en-GB" sz="6600" b="1" dirty="0" smtClean="0"/>
              <a:t>Many thanks for your kind attention</a:t>
            </a:r>
            <a:endParaRPr lang="en-GB" sz="6600" b="1" i="1" dirty="0"/>
          </a:p>
        </p:txBody>
      </p:sp>
      <p:sp>
        <p:nvSpPr>
          <p:cNvPr id="8" name="Rettangolo 7"/>
          <p:cNvSpPr>
            <a:spLocks noChangeArrowheads="1"/>
          </p:cNvSpPr>
          <p:nvPr/>
        </p:nvSpPr>
        <p:spPr bwMode="auto">
          <a:xfrm>
            <a:off x="458308" y="1988840"/>
            <a:ext cx="8208912" cy="1084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9" rIns="91417" bIns="45709">
            <a:spAutoFit/>
          </a:bodyPr>
          <a:lstStyle/>
          <a:p>
            <a:pPr lvl="0" algn="ctr" eaLnBrk="0" fontAlgn="base" hangingPunct="0">
              <a:spcBef>
                <a:spcPct val="0"/>
              </a:spcBef>
              <a:spcAft>
                <a:spcPct val="0"/>
              </a:spcAft>
            </a:pPr>
            <a:r>
              <a:rPr lang="en-GB" sz="1050" b="1" dirty="0">
                <a:latin typeface="+mj-lt"/>
                <a:ea typeface="Verdana" panose="020B0604030504040204" pitchFamily="34" charset="0"/>
                <a:cs typeface="Verdana" panose="020B0604030504040204" pitchFamily="34" charset="0"/>
              </a:rPr>
              <a:t>Eng.</a:t>
            </a:r>
            <a:r>
              <a:rPr lang="en-GB" sz="1400" dirty="0" smtClean="0">
                <a:latin typeface="+mj-lt"/>
                <a:ea typeface="Verdana" panose="020B0604030504040204" pitchFamily="34" charset="0"/>
                <a:cs typeface="Verdana" panose="020B0604030504040204" pitchFamily="34" charset="0"/>
              </a:rPr>
              <a:t> </a:t>
            </a:r>
            <a:r>
              <a:rPr lang="en-GB" sz="1400" b="1" dirty="0" smtClean="0">
                <a:latin typeface="+mj-lt"/>
                <a:ea typeface="Verdana" panose="020B0604030504040204" pitchFamily="34" charset="0"/>
                <a:cs typeface="Verdana" panose="020B0604030504040204" pitchFamily="34" charset="0"/>
              </a:rPr>
              <a:t>Franco MAGGIO</a:t>
            </a:r>
          </a:p>
          <a:p>
            <a:pPr lvl="0" algn="ctr" eaLnBrk="0" fontAlgn="base" hangingPunct="0">
              <a:spcBef>
                <a:spcPct val="0"/>
              </a:spcBef>
              <a:spcAft>
                <a:spcPct val="0"/>
              </a:spcAft>
            </a:pPr>
            <a:r>
              <a:rPr lang="en-GB" sz="1050" b="1" dirty="0" smtClean="0">
                <a:latin typeface="+mj-lt"/>
                <a:ea typeface="Verdana" panose="020B0604030504040204" pitchFamily="34" charset="0"/>
                <a:cs typeface="Verdana" panose="020B0604030504040204" pitchFamily="34" charset="0"/>
              </a:rPr>
              <a:t>(</a:t>
            </a:r>
            <a:r>
              <a:rPr lang="en-GB" altLang="it-IT" sz="1050" b="1" dirty="0" smtClean="0">
                <a:latin typeface="+mj-lt"/>
                <a:ea typeface="Verdana" panose="020B0604030504040204" pitchFamily="34" charset="0"/>
                <a:cs typeface="Verdana" panose="020B0604030504040204" pitchFamily="34" charset="0"/>
              </a:rPr>
              <a:t>Central Director for </a:t>
            </a:r>
            <a:r>
              <a:rPr lang="en-GB" altLang="it-IT" sz="1050" b="1" dirty="0">
                <a:latin typeface="+mj-lt"/>
                <a:ea typeface="Verdana" panose="020B0604030504040204" pitchFamily="34" charset="0"/>
                <a:cs typeface="Verdana" panose="020B0604030504040204" pitchFamily="34" charset="0"/>
              </a:rPr>
              <a:t>Cadastral, Cartographic and Land Registration </a:t>
            </a:r>
            <a:r>
              <a:rPr lang="en-GB" altLang="it-IT" sz="1050" b="1" dirty="0" smtClean="0">
                <a:latin typeface="+mj-lt"/>
                <a:ea typeface="Verdana" panose="020B0604030504040204" pitchFamily="34" charset="0"/>
                <a:cs typeface="Verdana" panose="020B0604030504040204" pitchFamily="34" charset="0"/>
              </a:rPr>
              <a:t>Services) </a:t>
            </a:r>
            <a:endParaRPr lang="en-GB" altLang="it-IT" sz="1050" b="1" dirty="0">
              <a:latin typeface="+mj-lt"/>
              <a:ea typeface="Verdana" panose="020B0604030504040204" pitchFamily="34" charset="0"/>
              <a:cs typeface="Verdana" panose="020B0604030504040204" pitchFamily="34" charset="0"/>
            </a:endParaRPr>
          </a:p>
          <a:p>
            <a:pPr algn="ctr" defTabSz="457200"/>
            <a:endParaRPr lang="en-GB" sz="1400" dirty="0" smtClean="0">
              <a:latin typeface="+mj-lt"/>
              <a:ea typeface="Verdana" panose="020B0604030504040204" pitchFamily="34" charset="0"/>
              <a:cs typeface="Verdana" panose="020B0604030504040204" pitchFamily="34" charset="0"/>
            </a:endParaRPr>
          </a:p>
          <a:p>
            <a:pPr algn="ctr" defTabSz="457200"/>
            <a:r>
              <a:rPr lang="en-GB" sz="1050" b="1" dirty="0">
                <a:latin typeface="+mj-lt"/>
                <a:ea typeface="Verdana" panose="020B0604030504040204" pitchFamily="34" charset="0"/>
                <a:cs typeface="Verdana" panose="020B0604030504040204" pitchFamily="34" charset="0"/>
              </a:rPr>
              <a:t>Eng.</a:t>
            </a:r>
            <a:r>
              <a:rPr lang="en-GB" sz="1400" b="1" dirty="0" smtClean="0">
                <a:latin typeface="+mj-lt"/>
                <a:ea typeface="Verdana" panose="020B0604030504040204" pitchFamily="34" charset="0"/>
                <a:cs typeface="Verdana" panose="020B0604030504040204" pitchFamily="34" charset="0"/>
              </a:rPr>
              <a:t> Arturo ANGELINI </a:t>
            </a:r>
          </a:p>
          <a:p>
            <a:pPr algn="ctr" defTabSz="457200"/>
            <a:r>
              <a:rPr lang="en-GB" sz="1050" b="1" dirty="0" smtClean="0">
                <a:latin typeface="+mj-lt"/>
                <a:ea typeface="Verdana" panose="020B0604030504040204" pitchFamily="34" charset="0"/>
                <a:cs typeface="Verdana" panose="020B0604030504040204" pitchFamily="34" charset="0"/>
              </a:rPr>
              <a:t>(</a:t>
            </a:r>
            <a:r>
              <a:rPr lang="en-GB" sz="1050" b="1" dirty="0">
                <a:latin typeface="Arial Narrow" panose="020B0606020202030204" pitchFamily="34" charset="0"/>
                <a:ea typeface="Verdana" panose="020B0604030504040204" pitchFamily="34" charset="0"/>
                <a:cs typeface="Verdana" panose="020B0604030504040204" pitchFamily="34" charset="0"/>
              </a:rPr>
              <a:t>Responsible for the Cadastral Operating Methodologies </a:t>
            </a:r>
            <a:r>
              <a:rPr lang="en-GB" sz="1050" b="1" dirty="0" smtClean="0">
                <a:latin typeface="Arial Narrow" panose="020B0606020202030204" pitchFamily="34" charset="0"/>
                <a:ea typeface="Verdana" panose="020B0604030504040204" pitchFamily="34" charset="0"/>
                <a:cs typeface="Verdana" panose="020B0604030504040204" pitchFamily="34" charset="0"/>
              </a:rPr>
              <a:t>Office</a:t>
            </a:r>
            <a:r>
              <a:rPr lang="en-GB" sz="1050" b="1" dirty="0" smtClean="0">
                <a:latin typeface="+mj-lt"/>
                <a:ea typeface="Verdana" panose="020B0604030504040204" pitchFamily="34" charset="0"/>
                <a:cs typeface="Verdana" panose="020B0604030504040204" pitchFamily="34" charset="0"/>
              </a:rPr>
              <a:t>)</a:t>
            </a:r>
            <a:endParaRPr lang="en-GB" sz="1050" b="1" dirty="0">
              <a:latin typeface="+mj-lt"/>
              <a:ea typeface="Verdana" panose="020B0604030504040204" pitchFamily="34" charset="0"/>
              <a:cs typeface="Verdana" panose="020B0604030504040204" pitchFamily="34" charset="0"/>
            </a:endParaRPr>
          </a:p>
        </p:txBody>
      </p:sp>
      <p:sp>
        <p:nvSpPr>
          <p:cNvPr id="9" name="Sottotitolo 2"/>
          <p:cNvSpPr txBox="1">
            <a:spLocks/>
          </p:cNvSpPr>
          <p:nvPr/>
        </p:nvSpPr>
        <p:spPr>
          <a:xfrm>
            <a:off x="787046" y="260648"/>
            <a:ext cx="7550400" cy="93610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n-US" sz="2400" b="1" dirty="0">
                <a:solidFill>
                  <a:schemeClr val="accent6">
                    <a:lumMod val="75000"/>
                  </a:schemeClr>
                </a:solidFill>
                <a:latin typeface="+mj-lt"/>
              </a:rPr>
              <a:t>Reliability of the Italian cadastral system</a:t>
            </a:r>
          </a:p>
          <a:p>
            <a:pPr marL="0" indent="0" algn="ctr">
              <a:spcBef>
                <a:spcPts val="0"/>
              </a:spcBef>
              <a:buNone/>
            </a:pPr>
            <a:r>
              <a:rPr lang="en-US" sz="2000" b="1" i="1" dirty="0">
                <a:solidFill>
                  <a:schemeClr val="accent6">
                    <a:lumMod val="75000"/>
                  </a:schemeClr>
                </a:solidFill>
                <a:latin typeface="+mj-lt"/>
              </a:rPr>
              <a:t>data quality and improvement prospects</a:t>
            </a:r>
          </a:p>
        </p:txBody>
      </p:sp>
      <p:pic>
        <p:nvPicPr>
          <p:cNvPr id="10" name="Immagin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41106" y="1196752"/>
            <a:ext cx="2263694" cy="534232"/>
          </a:xfrm>
          <a:prstGeom prst="rect">
            <a:avLst/>
          </a:prstGeom>
        </p:spPr>
      </p:pic>
    </p:spTree>
    <p:extLst>
      <p:ext uri="{BB962C8B-B14F-4D97-AF65-F5344CB8AC3E}">
        <p14:creationId xmlns:p14="http://schemas.microsoft.com/office/powerpoint/2010/main" val="36655716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3" descr="logo trasp"/>
          <p:cNvPicPr>
            <a:picLocks noChangeAspect="1" noChangeArrowheads="1"/>
          </p:cNvPicPr>
          <p:nvPr/>
        </p:nvPicPr>
        <p:blipFill rotWithShape="1">
          <a:blip r:embed="rId2">
            <a:extLst>
              <a:ext uri="{28A0092B-C50C-407E-A947-70E740481C1C}">
                <a14:useLocalDpi xmlns:a14="http://schemas.microsoft.com/office/drawing/2010/main" val="0"/>
              </a:ext>
            </a:extLst>
          </a:blip>
          <a:srcRect l="2938" r="-48"/>
          <a:stretch/>
        </p:blipFill>
        <p:spPr bwMode="auto">
          <a:xfrm>
            <a:off x="251520" y="2276872"/>
            <a:ext cx="5004641" cy="4046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rda 3">
            <a:hlinkClick r:id="rId3" action="ppaction://hlinksldjump"/>
          </p:cNvPr>
          <p:cNvSpPr/>
          <p:nvPr/>
        </p:nvSpPr>
        <p:spPr>
          <a:xfrm>
            <a:off x="668838" y="1772816"/>
            <a:ext cx="4191194" cy="1622971"/>
          </a:xfrm>
          <a:prstGeom prst="chord">
            <a:avLst>
              <a:gd name="adj1" fmla="val 2700000"/>
              <a:gd name="adj2" fmla="val 21472684"/>
            </a:avLst>
          </a:prstGeom>
          <a:solidFill>
            <a:srgbClr val="002060"/>
          </a:solidFill>
          <a:ln w="3175">
            <a:solidFill>
              <a:srgbClr val="002060"/>
            </a:solidFill>
          </a:ln>
        </p:spPr>
        <p:txBody>
          <a:bodyPr wrap="square" lIns="0" tIns="0">
            <a:spAutoFit/>
          </a:bodyPr>
          <a:lstStyle/>
          <a:p>
            <a:pPr>
              <a:spcAft>
                <a:spcPts val="600"/>
              </a:spcAft>
            </a:pPr>
            <a:r>
              <a:rPr lang="en-US" sz="2400" dirty="0">
                <a:solidFill>
                  <a:schemeClr val="bg1"/>
                </a:solidFill>
                <a:latin typeface="+mj-lt"/>
                <a:ea typeface="Verdana" panose="020B0604030504040204" pitchFamily="34" charset="0"/>
                <a:cs typeface="Verdana" panose="020B0604030504040204" pitchFamily="34" charset="0"/>
              </a:rPr>
              <a:t>Data quality characteristics and critical issues</a:t>
            </a:r>
          </a:p>
        </p:txBody>
      </p:sp>
      <p:sp>
        <p:nvSpPr>
          <p:cNvPr id="10" name="Sottotitolo 2"/>
          <p:cNvSpPr txBox="1">
            <a:spLocks/>
          </p:cNvSpPr>
          <p:nvPr/>
        </p:nvSpPr>
        <p:spPr>
          <a:xfrm>
            <a:off x="2172496" y="620688"/>
            <a:ext cx="6864000" cy="936104"/>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n-US" sz="2800" b="1" dirty="0">
                <a:solidFill>
                  <a:schemeClr val="accent6">
                    <a:lumMod val="75000"/>
                  </a:schemeClr>
                </a:solidFill>
              </a:rPr>
              <a:t>Reliability of the Italian cadastral system</a:t>
            </a:r>
          </a:p>
          <a:p>
            <a:pPr marL="0" indent="0" algn="ctr">
              <a:spcBef>
                <a:spcPts val="0"/>
              </a:spcBef>
              <a:buNone/>
            </a:pPr>
            <a:r>
              <a:rPr lang="en-US" sz="2400" b="1" i="1" dirty="0">
                <a:solidFill>
                  <a:schemeClr val="accent6">
                    <a:lumMod val="75000"/>
                  </a:schemeClr>
                </a:solidFill>
              </a:rPr>
              <a:t>data quality and improvement prospects</a:t>
            </a:r>
          </a:p>
        </p:txBody>
      </p:sp>
      <p:sp>
        <p:nvSpPr>
          <p:cNvPr id="2" name="Titolo 1"/>
          <p:cNvSpPr>
            <a:spLocks noGrp="1"/>
          </p:cNvSpPr>
          <p:nvPr>
            <p:ph type="ctrTitle"/>
          </p:nvPr>
        </p:nvSpPr>
        <p:spPr>
          <a:xfrm>
            <a:off x="251520" y="188640"/>
            <a:ext cx="2217089" cy="695818"/>
          </a:xfrm>
        </p:spPr>
        <p:txBody>
          <a:bodyPr>
            <a:noAutofit/>
          </a:bodyPr>
          <a:lstStyle/>
          <a:p>
            <a:r>
              <a:rPr lang="en-GB" sz="4000" b="1" dirty="0" smtClean="0">
                <a:latin typeface="+mn-lt"/>
                <a:ea typeface="Verdana" panose="020B0604030504040204" pitchFamily="34" charset="0"/>
                <a:cs typeface="Verdana" panose="020B0604030504040204" pitchFamily="34" charset="0"/>
              </a:rPr>
              <a:t>Agenda</a:t>
            </a:r>
            <a:endParaRPr lang="en-GB" sz="4000" b="1" dirty="0">
              <a:latin typeface="+mn-lt"/>
              <a:ea typeface="Verdana" panose="020B0604030504040204" pitchFamily="34" charset="0"/>
              <a:cs typeface="Verdana" panose="020B0604030504040204" pitchFamily="34" charset="0"/>
            </a:endParaRPr>
          </a:p>
        </p:txBody>
      </p:sp>
      <p:sp>
        <p:nvSpPr>
          <p:cNvPr id="7" name="Corda 6">
            <a:hlinkClick r:id="rId3" action="ppaction://hlinksldjump"/>
          </p:cNvPr>
          <p:cNvSpPr/>
          <p:nvPr/>
        </p:nvSpPr>
        <p:spPr>
          <a:xfrm>
            <a:off x="3995936" y="3717032"/>
            <a:ext cx="4506150" cy="1622971"/>
          </a:xfrm>
          <a:prstGeom prst="chord">
            <a:avLst>
              <a:gd name="adj1" fmla="val 2700000"/>
              <a:gd name="adj2" fmla="val 21091458"/>
            </a:avLst>
          </a:prstGeom>
          <a:solidFill>
            <a:schemeClr val="bg1">
              <a:lumMod val="95000"/>
            </a:schemeClr>
          </a:solidFill>
          <a:ln w="3175">
            <a:solidFill>
              <a:schemeClr val="bg1">
                <a:lumMod val="50000"/>
              </a:schemeClr>
            </a:solidFill>
          </a:ln>
        </p:spPr>
        <p:txBody>
          <a:bodyPr wrap="square" lIns="0" tIns="0">
            <a:spAutoFit/>
          </a:bodyPr>
          <a:lstStyle/>
          <a:p>
            <a:pPr>
              <a:spcAft>
                <a:spcPts val="600"/>
              </a:spcAft>
            </a:pPr>
            <a:r>
              <a:rPr lang="en-US" sz="2400" dirty="0">
                <a:solidFill>
                  <a:schemeClr val="bg1"/>
                </a:solidFill>
                <a:latin typeface="+mj-lt"/>
                <a:ea typeface="Verdana" panose="020B0604030504040204" pitchFamily="34" charset="0"/>
                <a:cs typeface="Verdana" panose="020B0604030504040204" pitchFamily="34" charset="0"/>
              </a:rPr>
              <a:t>The main data quality improvement activities put in </a:t>
            </a:r>
            <a:r>
              <a:rPr lang="en-US" sz="2400" dirty="0" smtClean="0">
                <a:solidFill>
                  <a:schemeClr val="bg1"/>
                </a:solidFill>
                <a:latin typeface="+mj-lt"/>
                <a:ea typeface="Verdana" panose="020B0604030504040204" pitchFamily="34" charset="0"/>
                <a:cs typeface="Verdana" panose="020B0604030504040204" pitchFamily="34" charset="0"/>
              </a:rPr>
              <a:t>place</a:t>
            </a:r>
            <a:endParaRPr lang="en-GB" sz="2400" dirty="0">
              <a:solidFill>
                <a:schemeClr val="bg1"/>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22637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6" name="Connettore 1 65"/>
          <p:cNvCxnSpPr/>
          <p:nvPr/>
        </p:nvCxnSpPr>
        <p:spPr>
          <a:xfrm>
            <a:off x="6329710" y="476672"/>
            <a:ext cx="0" cy="3051175"/>
          </a:xfrm>
          <a:prstGeom prst="line">
            <a:avLst/>
          </a:prstGeom>
          <a:noFill/>
          <a:ln w="25400" cap="flat" cmpd="sng" algn="ctr">
            <a:solidFill>
              <a:srgbClr val="FFFFFF"/>
            </a:solidFill>
            <a:prstDash val="dash"/>
          </a:ln>
          <a:effectLst/>
        </p:spPr>
      </p:cxnSp>
      <p:sp>
        <p:nvSpPr>
          <p:cNvPr id="4" name="Rettangolo 3"/>
          <p:cNvSpPr/>
          <p:nvPr/>
        </p:nvSpPr>
        <p:spPr>
          <a:xfrm>
            <a:off x="2411760" y="729774"/>
            <a:ext cx="3744416" cy="1077218"/>
          </a:xfrm>
          <a:prstGeom prst="rect">
            <a:avLst/>
          </a:prstGeom>
        </p:spPr>
        <p:txBody>
          <a:bodyPr wrap="square">
            <a:spAutoFit/>
          </a:bodyPr>
          <a:lstStyle/>
          <a:p>
            <a:pPr algn="just">
              <a:spcAft>
                <a:spcPts val="1800"/>
              </a:spcAft>
            </a:pPr>
            <a:r>
              <a:rPr lang="en-GB" sz="1600" dirty="0" smtClean="0"/>
              <a:t>It is the component of the Organizing System of the Italian Cadastral Administration that manages the related informative processes </a:t>
            </a:r>
            <a:endParaRPr lang="en-GB" sz="1600" b="1" dirty="0" smtClean="0"/>
          </a:p>
        </p:txBody>
      </p:sp>
      <p:sp>
        <p:nvSpPr>
          <p:cNvPr id="15" name="Rettangolo arrotondato 14"/>
          <p:cNvSpPr/>
          <p:nvPr/>
        </p:nvSpPr>
        <p:spPr>
          <a:xfrm>
            <a:off x="107504" y="759034"/>
            <a:ext cx="2088232" cy="564658"/>
          </a:xfrm>
          <a:prstGeom prst="roundRect">
            <a:avLst/>
          </a:prstGeom>
          <a:solidFill>
            <a:schemeClr val="bg1"/>
          </a:solidFill>
          <a:ln>
            <a:solidFill>
              <a:schemeClr val="tx1"/>
            </a:solidFill>
          </a:ln>
        </p:spPr>
        <p:txBody>
          <a:bodyPr wrap="square" lIns="36000" tIns="36000" rIns="36000" bIns="36000" anchor="ctr" anchorCtr="0">
            <a:noAutofit/>
          </a:bodyPr>
          <a:lstStyle/>
          <a:p>
            <a:r>
              <a:rPr lang="en-GB" sz="1600" b="1" smtClean="0"/>
              <a:t>The cadastral information system</a:t>
            </a:r>
            <a:endParaRPr lang="en-GB" sz="160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7300" y="1849230"/>
            <a:ext cx="5294940" cy="2339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uppo 5"/>
          <p:cNvGrpSpPr/>
          <p:nvPr/>
        </p:nvGrpSpPr>
        <p:grpSpPr>
          <a:xfrm>
            <a:off x="107504" y="4266909"/>
            <a:ext cx="8585540" cy="2402451"/>
            <a:chOff x="107504" y="4266909"/>
            <a:chExt cx="8585540" cy="2402451"/>
          </a:xfrm>
        </p:grpSpPr>
        <p:sp>
          <p:nvSpPr>
            <p:cNvPr id="16" name="Rettangolo arrotondato 15"/>
            <p:cNvSpPr/>
            <p:nvPr/>
          </p:nvSpPr>
          <p:spPr>
            <a:xfrm>
              <a:off x="107504" y="4437112"/>
              <a:ext cx="1800200" cy="337228"/>
            </a:xfrm>
            <a:prstGeom prst="roundRect">
              <a:avLst/>
            </a:prstGeom>
            <a:solidFill>
              <a:schemeClr val="bg1"/>
            </a:solidFill>
            <a:ln>
              <a:solidFill>
                <a:schemeClr val="tx1"/>
              </a:solidFill>
            </a:ln>
          </p:spPr>
          <p:txBody>
            <a:bodyPr wrap="square" lIns="36000" tIns="36000" rIns="36000" bIns="36000" anchor="ctr" anchorCtr="0">
              <a:noAutofit/>
            </a:bodyPr>
            <a:lstStyle/>
            <a:p>
              <a:r>
                <a:rPr lang="en-GB" sz="1600" b="1" smtClean="0"/>
                <a:t>The cadastral data </a:t>
              </a:r>
              <a:endParaRPr lang="en-GB" sz="1600" b="1"/>
            </a:p>
          </p:txBody>
        </p:sp>
        <p:sp>
          <p:nvSpPr>
            <p:cNvPr id="3" name="Rettangolo 2"/>
            <p:cNvSpPr/>
            <p:nvPr/>
          </p:nvSpPr>
          <p:spPr>
            <a:xfrm>
              <a:off x="395536" y="5016078"/>
              <a:ext cx="4484588" cy="1077218"/>
            </a:xfrm>
            <a:prstGeom prst="rect">
              <a:avLst/>
            </a:prstGeom>
          </p:spPr>
          <p:txBody>
            <a:bodyPr wrap="square">
              <a:spAutoFit/>
            </a:bodyPr>
            <a:lstStyle/>
            <a:p>
              <a:pPr lvl="0" algn="just">
                <a:spcAft>
                  <a:spcPts val="1800"/>
                </a:spcAft>
              </a:pPr>
              <a:r>
                <a:rPr lang="en-GB" sz="1600" dirty="0" smtClean="0">
                  <a:solidFill>
                    <a:prstClr val="black"/>
                  </a:solidFill>
                </a:rPr>
                <a:t>It is the informative element of the system: a complex entity consisting of several components different in nature: </a:t>
              </a:r>
              <a:r>
                <a:rPr lang="en-GB" sz="1600" i="1" dirty="0" smtClean="0">
                  <a:solidFill>
                    <a:prstClr val="black"/>
                  </a:solidFill>
                </a:rPr>
                <a:t>technical, economical, juridical, descriptive, geometrical, graphical.</a:t>
              </a:r>
              <a:endParaRPr lang="en-GB" sz="1600" i="1" dirty="0">
                <a:solidFill>
                  <a:prstClr val="black"/>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4266909"/>
              <a:ext cx="3544980" cy="2402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Rectangle 4"/>
          <p:cNvSpPr txBox="1">
            <a:spLocks noChangeArrowheads="1"/>
          </p:cNvSpPr>
          <p:nvPr/>
        </p:nvSpPr>
        <p:spPr bwMode="auto">
          <a:xfrm>
            <a:off x="0" y="260648"/>
            <a:ext cx="9144000" cy="371705"/>
          </a:xfrm>
          <a:prstGeom prst="rect">
            <a:avLst/>
          </a:prstGeom>
          <a:solidFill>
            <a:schemeClr val="accent1">
              <a:lumMod val="60000"/>
              <a:lumOff val="40000"/>
            </a:schemeClr>
          </a:solidFill>
        </p:spPr>
        <p:txBody>
          <a:bodyPr vert="horz" lIns="80165" tIns="40083" rIns="80165" bIns="40083" rtlCol="0" anchor="ctr">
            <a:noAutofit/>
          </a:bodyPr>
          <a:lstStyle>
            <a:lvl1pPr algn="ctr" defTabSz="914400" rtl="0" eaLnBrk="1" latinLnBrk="0" hangingPunct="1">
              <a:spcBef>
                <a:spcPct val="0"/>
              </a:spcBef>
              <a:buNone/>
              <a:defRPr sz="4000" kern="1200">
                <a:solidFill>
                  <a:schemeClr val="tx1"/>
                </a:solidFill>
                <a:latin typeface="Times New Roman" pitchFamily="18" charset="0"/>
                <a:ea typeface="+mj-ea"/>
                <a:cs typeface="Times New Roman" pitchFamily="18" charset="0"/>
              </a:defRPr>
            </a:lvl1pPr>
          </a:lstStyle>
          <a:p>
            <a:pPr>
              <a:lnSpc>
                <a:spcPct val="100000"/>
              </a:lnSpc>
              <a:spcAft>
                <a:spcPts val="1800"/>
              </a:spcAft>
            </a:pPr>
            <a:r>
              <a:rPr lang="en-US" sz="2000" b="1" dirty="0">
                <a:solidFill>
                  <a:schemeClr val="bg1"/>
                </a:solidFill>
                <a:latin typeface="+mn-lt"/>
                <a:ea typeface="Verdana" panose="020B0604030504040204" pitchFamily="34" charset="0"/>
                <a:cs typeface="Verdana" panose="020B0604030504040204" pitchFamily="34" charset="0"/>
              </a:rPr>
              <a:t>Data quality characteristics and critical issues</a:t>
            </a:r>
          </a:p>
        </p:txBody>
      </p:sp>
      <p:sp>
        <p:nvSpPr>
          <p:cNvPr id="5" name="Rettangolo 4"/>
          <p:cNvSpPr/>
          <p:nvPr/>
        </p:nvSpPr>
        <p:spPr>
          <a:xfrm>
            <a:off x="1457184" y="2277096"/>
            <a:ext cx="3528392" cy="2016000"/>
          </a:xfrm>
          <a:prstGeom prst="rect">
            <a:avLst/>
          </a:prstGeom>
          <a:noFill/>
          <a:ln w="19050">
            <a:solidFill>
              <a:srgbClr val="DF651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a:t>
            </a:r>
            <a:endParaRPr lang="it-IT" dirty="0"/>
          </a:p>
        </p:txBody>
      </p:sp>
      <p:graphicFrame>
        <p:nvGraphicFramePr>
          <p:cNvPr id="8" name="Diagramma 7"/>
          <p:cNvGraphicFramePr/>
          <p:nvPr>
            <p:extLst>
              <p:ext uri="{D42A27DB-BD31-4B8C-83A1-F6EECF244321}">
                <p14:modId xmlns:p14="http://schemas.microsoft.com/office/powerpoint/2010/main" val="1570182068"/>
              </p:ext>
            </p:extLst>
          </p:nvPr>
        </p:nvGraphicFramePr>
        <p:xfrm>
          <a:off x="6084168" y="450844"/>
          <a:ext cx="2952328" cy="19069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6696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6" name="Connettore 1 65"/>
          <p:cNvCxnSpPr/>
          <p:nvPr/>
        </p:nvCxnSpPr>
        <p:spPr>
          <a:xfrm>
            <a:off x="4457502" y="1772816"/>
            <a:ext cx="0" cy="3051175"/>
          </a:xfrm>
          <a:prstGeom prst="line">
            <a:avLst/>
          </a:prstGeom>
          <a:noFill/>
          <a:ln w="25400" cap="flat" cmpd="sng" algn="ctr">
            <a:solidFill>
              <a:srgbClr val="FFFFFF"/>
            </a:solidFill>
            <a:prstDash val="dash"/>
          </a:ln>
          <a:effectLst/>
        </p:spPr>
      </p:cxnSp>
      <p:sp>
        <p:nvSpPr>
          <p:cNvPr id="10" name="Rettangolo 9"/>
          <p:cNvSpPr/>
          <p:nvPr/>
        </p:nvSpPr>
        <p:spPr>
          <a:xfrm>
            <a:off x="3489787" y="960983"/>
            <a:ext cx="5646041" cy="584775"/>
          </a:xfrm>
          <a:prstGeom prst="rect">
            <a:avLst/>
          </a:prstGeom>
        </p:spPr>
        <p:txBody>
          <a:bodyPr wrap="square">
            <a:spAutoFit/>
          </a:bodyPr>
          <a:lstStyle/>
          <a:p>
            <a:pPr marL="285750" indent="-285750">
              <a:buFont typeface="Wingdings" panose="05000000000000000000" pitchFamily="2" charset="2"/>
              <a:buChar char="§"/>
            </a:pPr>
            <a:r>
              <a:rPr lang="en-GB" sz="1600" b="1" dirty="0" smtClean="0">
                <a:solidFill>
                  <a:srgbClr val="C00000"/>
                </a:solidFill>
              </a:rPr>
              <a:t>COMPLETENESS</a:t>
            </a:r>
            <a:r>
              <a:rPr lang="en-GB" sz="1600" i="1" dirty="0" smtClean="0">
                <a:solidFill>
                  <a:srgbClr val="C00000"/>
                </a:solidFill>
              </a:rPr>
              <a:t> </a:t>
            </a:r>
            <a:r>
              <a:rPr lang="en-GB" sz="1600" i="1" dirty="0" smtClean="0"/>
              <a:t>– the presence in the DBs of all the expected information is necessary for a correct understanding</a:t>
            </a:r>
            <a:endParaRPr lang="en-GB" sz="1600" i="1" dirty="0"/>
          </a:p>
        </p:txBody>
      </p:sp>
      <p:sp>
        <p:nvSpPr>
          <p:cNvPr id="17" name="Rettangolo 16"/>
          <p:cNvSpPr/>
          <p:nvPr/>
        </p:nvSpPr>
        <p:spPr>
          <a:xfrm>
            <a:off x="3489787" y="2093947"/>
            <a:ext cx="5646041" cy="584775"/>
          </a:xfrm>
          <a:prstGeom prst="rect">
            <a:avLst/>
          </a:prstGeom>
        </p:spPr>
        <p:txBody>
          <a:bodyPr wrap="square">
            <a:spAutoFit/>
          </a:bodyPr>
          <a:lstStyle/>
          <a:p>
            <a:pPr marL="285750" indent="-285750">
              <a:buFont typeface="Wingdings" panose="05000000000000000000" pitchFamily="2" charset="2"/>
              <a:buChar char="§"/>
            </a:pPr>
            <a:r>
              <a:rPr lang="it-IT" sz="1600" b="1" dirty="0" smtClean="0">
                <a:solidFill>
                  <a:srgbClr val="C00000"/>
                </a:solidFill>
              </a:rPr>
              <a:t>UPDATING</a:t>
            </a:r>
            <a:r>
              <a:rPr lang="it-IT" sz="1600" i="1" dirty="0" smtClean="0"/>
              <a:t> </a:t>
            </a:r>
            <a:r>
              <a:rPr lang="en-GB" sz="1600" i="1" dirty="0" smtClean="0"/>
              <a:t>– information has to be constantly updated in order to make it useful</a:t>
            </a:r>
            <a:endParaRPr lang="en-GB" sz="1600" i="1" dirty="0"/>
          </a:p>
        </p:txBody>
      </p:sp>
      <p:sp>
        <p:nvSpPr>
          <p:cNvPr id="12" name="Rettangolo 11"/>
          <p:cNvSpPr/>
          <p:nvPr/>
        </p:nvSpPr>
        <p:spPr>
          <a:xfrm>
            <a:off x="3491880" y="1537047"/>
            <a:ext cx="5652120" cy="584775"/>
          </a:xfrm>
          <a:prstGeom prst="rect">
            <a:avLst/>
          </a:prstGeom>
        </p:spPr>
        <p:txBody>
          <a:bodyPr wrap="square">
            <a:spAutoFit/>
          </a:bodyPr>
          <a:lstStyle/>
          <a:p>
            <a:pPr marL="285750" indent="-285750">
              <a:buFont typeface="Wingdings" panose="05000000000000000000" pitchFamily="2" charset="2"/>
              <a:buChar char="§"/>
            </a:pPr>
            <a:r>
              <a:rPr lang="it-IT" sz="1600" b="1" dirty="0" smtClean="0">
                <a:solidFill>
                  <a:srgbClr val="C00000"/>
                </a:solidFill>
              </a:rPr>
              <a:t>ACCURACY</a:t>
            </a:r>
            <a:r>
              <a:rPr lang="it-IT" sz="1600" i="1" dirty="0" smtClean="0">
                <a:solidFill>
                  <a:prstClr val="black"/>
                </a:solidFill>
              </a:rPr>
              <a:t> – </a:t>
            </a:r>
            <a:r>
              <a:rPr lang="en-GB" sz="1600" i="1" dirty="0" smtClean="0">
                <a:solidFill>
                  <a:prstClr val="black"/>
                </a:solidFill>
              </a:rPr>
              <a:t>information has to be accurate and consistent with each other</a:t>
            </a:r>
            <a:endParaRPr lang="en-GB" sz="1600" i="1" dirty="0">
              <a:solidFill>
                <a:prstClr val="black"/>
              </a:solidFill>
            </a:endParaRPr>
          </a:p>
        </p:txBody>
      </p:sp>
      <p:sp>
        <p:nvSpPr>
          <p:cNvPr id="26" name="Rettangolo arrotondato 25"/>
          <p:cNvSpPr/>
          <p:nvPr/>
        </p:nvSpPr>
        <p:spPr>
          <a:xfrm>
            <a:off x="585696" y="1208158"/>
            <a:ext cx="1872208" cy="564658"/>
          </a:xfrm>
          <a:prstGeom prst="roundRect">
            <a:avLst/>
          </a:prstGeom>
          <a:solidFill>
            <a:schemeClr val="bg1"/>
          </a:solidFill>
          <a:ln>
            <a:solidFill>
              <a:schemeClr val="tx1"/>
            </a:solidFill>
          </a:ln>
        </p:spPr>
        <p:txBody>
          <a:bodyPr wrap="square" lIns="36000" tIns="36000" rIns="36000" bIns="36000" anchor="ctr" anchorCtr="0">
            <a:noAutofit/>
          </a:bodyPr>
          <a:lstStyle/>
          <a:p>
            <a:pPr algn="ctr"/>
            <a:r>
              <a:rPr lang="it-IT" sz="1600" b="1" dirty="0"/>
              <a:t>Data </a:t>
            </a:r>
            <a:r>
              <a:rPr lang="en-GB" sz="1600" b="1" dirty="0" smtClean="0"/>
              <a:t>quality</a:t>
            </a:r>
            <a:r>
              <a:rPr lang="it-IT" sz="1600" b="1" dirty="0" smtClean="0"/>
              <a:t> </a:t>
            </a:r>
            <a:r>
              <a:rPr lang="en-GB" sz="1600" b="1" dirty="0" smtClean="0"/>
              <a:t>characteristics</a:t>
            </a:r>
            <a:r>
              <a:rPr lang="it-IT" sz="1600" b="1" dirty="0" smtClean="0"/>
              <a:t> </a:t>
            </a:r>
            <a:endParaRPr lang="it-IT" sz="1600" b="1" dirty="0"/>
          </a:p>
        </p:txBody>
      </p:sp>
      <p:sp>
        <p:nvSpPr>
          <p:cNvPr id="28" name="Rettangolo arrotondato 27"/>
          <p:cNvSpPr/>
          <p:nvPr/>
        </p:nvSpPr>
        <p:spPr>
          <a:xfrm>
            <a:off x="4528402" y="4509120"/>
            <a:ext cx="4364078" cy="1440160"/>
          </a:xfrm>
          <a:prstGeom prst="roundRect">
            <a:avLst/>
          </a:prstGeom>
          <a:noFill/>
          <a:ln>
            <a:noFill/>
          </a:ln>
        </p:spPr>
        <p:txBody>
          <a:bodyPr wrap="square" lIns="36000" tIns="36000" rIns="36000" bIns="36000" anchor="ctr" anchorCtr="0">
            <a:noAutofit/>
          </a:bodyPr>
          <a:lstStyle/>
          <a:p>
            <a:pPr algn="ctr"/>
            <a:r>
              <a:rPr lang="en-US" b="1" dirty="0"/>
              <a:t>The</a:t>
            </a:r>
            <a:r>
              <a:rPr lang="en-US" b="1" dirty="0" smtClean="0">
                <a:solidFill>
                  <a:srgbClr val="DF651E"/>
                </a:solidFill>
              </a:rPr>
              <a:t> RELIABILITY </a:t>
            </a:r>
          </a:p>
          <a:p>
            <a:pPr algn="ctr"/>
            <a:r>
              <a:rPr lang="en-GB" b="1" dirty="0" smtClean="0"/>
              <a:t>of the Italian cadastral system</a:t>
            </a:r>
          </a:p>
          <a:p>
            <a:pPr algn="ctr"/>
            <a:r>
              <a:rPr lang="en-GB" b="1" dirty="0" smtClean="0"/>
              <a:t>is the aptitude to produce over time integrated, consistent and updated information without errors</a:t>
            </a:r>
            <a:endParaRPr lang="en-US" b="1" dirty="0"/>
          </a:p>
        </p:txBody>
      </p:sp>
      <p:sp>
        <p:nvSpPr>
          <p:cNvPr id="33" name="Rectangle 4"/>
          <p:cNvSpPr txBox="1">
            <a:spLocks noChangeArrowheads="1"/>
          </p:cNvSpPr>
          <p:nvPr/>
        </p:nvSpPr>
        <p:spPr bwMode="auto">
          <a:xfrm>
            <a:off x="0" y="260648"/>
            <a:ext cx="9144000" cy="371705"/>
          </a:xfrm>
          <a:prstGeom prst="rect">
            <a:avLst/>
          </a:prstGeom>
          <a:solidFill>
            <a:schemeClr val="accent1">
              <a:lumMod val="60000"/>
              <a:lumOff val="40000"/>
            </a:schemeClr>
          </a:solidFill>
        </p:spPr>
        <p:txBody>
          <a:bodyPr vert="horz" lIns="80165" tIns="40083" rIns="80165" bIns="40083" rtlCol="0" anchor="ctr">
            <a:noAutofit/>
          </a:bodyPr>
          <a:lstStyle>
            <a:lvl1pPr algn="ctr" defTabSz="914400" rtl="0" eaLnBrk="1" latinLnBrk="0" hangingPunct="1">
              <a:spcBef>
                <a:spcPct val="0"/>
              </a:spcBef>
              <a:buNone/>
              <a:defRPr sz="4000" kern="1200">
                <a:solidFill>
                  <a:schemeClr val="tx1"/>
                </a:solidFill>
                <a:latin typeface="Times New Roman" pitchFamily="18" charset="0"/>
                <a:ea typeface="+mj-ea"/>
                <a:cs typeface="Times New Roman" pitchFamily="18" charset="0"/>
              </a:defRPr>
            </a:lvl1pPr>
          </a:lstStyle>
          <a:p>
            <a:pPr>
              <a:lnSpc>
                <a:spcPct val="100000"/>
              </a:lnSpc>
              <a:spcAft>
                <a:spcPts val="1800"/>
              </a:spcAft>
            </a:pPr>
            <a:r>
              <a:rPr lang="en-US" sz="2000" b="1" dirty="0">
                <a:solidFill>
                  <a:schemeClr val="bg1"/>
                </a:solidFill>
                <a:latin typeface="+mn-lt"/>
                <a:ea typeface="Verdana" panose="020B0604030504040204" pitchFamily="34" charset="0"/>
                <a:cs typeface="Verdana" panose="020B0604030504040204" pitchFamily="34" charset="0"/>
              </a:rPr>
              <a:t>Data quality characteristics and critical issues</a:t>
            </a:r>
          </a:p>
        </p:txBody>
      </p:sp>
      <p:grpSp>
        <p:nvGrpSpPr>
          <p:cNvPr id="20" name="Gruppo 19"/>
          <p:cNvGrpSpPr/>
          <p:nvPr/>
        </p:nvGrpSpPr>
        <p:grpSpPr>
          <a:xfrm>
            <a:off x="20632" y="3307943"/>
            <a:ext cx="3270184" cy="1753687"/>
            <a:chOff x="2049604" y="2525698"/>
            <a:chExt cx="3270184" cy="1753687"/>
          </a:xfrm>
        </p:grpSpPr>
        <p:sp>
          <p:nvSpPr>
            <p:cNvPr id="21" name="Figura a mano libera 20"/>
            <p:cNvSpPr/>
            <p:nvPr/>
          </p:nvSpPr>
          <p:spPr>
            <a:xfrm>
              <a:off x="2676369" y="2525698"/>
              <a:ext cx="2643419" cy="1753687"/>
            </a:xfrm>
            <a:custGeom>
              <a:avLst/>
              <a:gdLst>
                <a:gd name="connsiteX0" fmla="*/ 0 w 2643419"/>
                <a:gd name="connsiteY0" fmla="*/ 876844 h 1753687"/>
                <a:gd name="connsiteX1" fmla="*/ 1321710 w 2643419"/>
                <a:gd name="connsiteY1" fmla="*/ 0 h 1753687"/>
                <a:gd name="connsiteX2" fmla="*/ 2643420 w 2643419"/>
                <a:gd name="connsiteY2" fmla="*/ 876844 h 1753687"/>
                <a:gd name="connsiteX3" fmla="*/ 1321710 w 2643419"/>
                <a:gd name="connsiteY3" fmla="*/ 1753688 h 1753687"/>
                <a:gd name="connsiteX4" fmla="*/ 0 w 2643419"/>
                <a:gd name="connsiteY4" fmla="*/ 876844 h 1753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419" h="1753687">
                  <a:moveTo>
                    <a:pt x="0" y="876844"/>
                  </a:moveTo>
                  <a:cubicBezTo>
                    <a:pt x="0" y="392576"/>
                    <a:pt x="591750" y="0"/>
                    <a:pt x="1321710" y="0"/>
                  </a:cubicBezTo>
                  <a:cubicBezTo>
                    <a:pt x="2051670" y="0"/>
                    <a:pt x="2643420" y="392576"/>
                    <a:pt x="2643420" y="876844"/>
                  </a:cubicBezTo>
                  <a:cubicBezTo>
                    <a:pt x="2643420" y="1361112"/>
                    <a:pt x="2051670" y="1753688"/>
                    <a:pt x="1321710" y="1753688"/>
                  </a:cubicBezTo>
                  <a:cubicBezTo>
                    <a:pt x="591750" y="1753688"/>
                    <a:pt x="0" y="1361112"/>
                    <a:pt x="0" y="876844"/>
                  </a:cubicBezTo>
                  <a:close/>
                </a:path>
              </a:pathLst>
            </a:custGeom>
            <a:solidFill>
              <a:schemeClr val="bg1">
                <a:alpha val="50000"/>
              </a:schemeClr>
            </a:solidFill>
            <a:ln>
              <a:solidFill>
                <a:srgbClr val="FFC000"/>
              </a:solid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58717" tIns="540000" rIns="258717" bIns="540000" numCol="1" spcCol="1270" anchor="ctr" anchorCtr="0">
              <a:noAutofit/>
            </a:bodyPr>
            <a:lstStyle/>
            <a:p>
              <a:pPr algn="ctr" defTabSz="711200">
                <a:lnSpc>
                  <a:spcPct val="90000"/>
                </a:lnSpc>
                <a:spcBef>
                  <a:spcPct val="0"/>
                </a:spcBef>
                <a:spcAft>
                  <a:spcPct val="35000"/>
                </a:spcAft>
              </a:pPr>
              <a:endParaRPr lang="it-IT" sz="1600" b="1" dirty="0">
                <a:latin typeface="Arial Narrow" panose="020B0606020202030204" pitchFamily="34" charset="0"/>
              </a:endParaRPr>
            </a:p>
          </p:txBody>
        </p:sp>
        <p:sp>
          <p:nvSpPr>
            <p:cNvPr id="23" name="Rettangolo 22"/>
            <p:cNvSpPr/>
            <p:nvPr/>
          </p:nvSpPr>
          <p:spPr>
            <a:xfrm>
              <a:off x="2049604" y="3216714"/>
              <a:ext cx="1577675" cy="313932"/>
            </a:xfrm>
            <a:prstGeom prst="rect">
              <a:avLst/>
            </a:prstGeom>
            <a:solidFill>
              <a:schemeClr val="bg1"/>
            </a:solidFill>
          </p:spPr>
          <p:txBody>
            <a:bodyPr wrap="none">
              <a:spAutoFit/>
            </a:bodyPr>
            <a:lstStyle/>
            <a:p>
              <a:pPr lvl="0" algn="ctr" defTabSz="711200">
                <a:lnSpc>
                  <a:spcPct val="90000"/>
                </a:lnSpc>
                <a:spcBef>
                  <a:spcPct val="0"/>
                </a:spcBef>
                <a:spcAft>
                  <a:spcPct val="35000"/>
                </a:spcAft>
              </a:pPr>
              <a:r>
                <a:rPr lang="it-IT" sz="1600" b="1" i="1" dirty="0" smtClean="0">
                  <a:solidFill>
                    <a:prstClr val="black"/>
                  </a:solidFill>
                  <a:latin typeface="Arial Narrow" panose="020B0606020202030204" pitchFamily="34" charset="0"/>
                </a:rPr>
                <a:t>COMPLETENESS</a:t>
              </a:r>
              <a:endParaRPr lang="it-IT" sz="1600" b="1" i="1" dirty="0">
                <a:solidFill>
                  <a:prstClr val="black"/>
                </a:solidFill>
                <a:latin typeface="Arial Narrow" panose="020B0606020202030204" pitchFamily="34" charset="0"/>
              </a:endParaRPr>
            </a:p>
          </p:txBody>
        </p:sp>
      </p:grpSp>
      <p:grpSp>
        <p:nvGrpSpPr>
          <p:cNvPr id="24" name="Gruppo 23"/>
          <p:cNvGrpSpPr/>
          <p:nvPr/>
        </p:nvGrpSpPr>
        <p:grpSpPr>
          <a:xfrm>
            <a:off x="1774698" y="3307943"/>
            <a:ext cx="3085334" cy="1774754"/>
            <a:chOff x="3803670" y="2525698"/>
            <a:chExt cx="3085334" cy="1774754"/>
          </a:xfrm>
        </p:grpSpPr>
        <p:sp>
          <p:nvSpPr>
            <p:cNvPr id="25" name="Figura a mano libera 24"/>
            <p:cNvSpPr/>
            <p:nvPr/>
          </p:nvSpPr>
          <p:spPr>
            <a:xfrm>
              <a:off x="3803670" y="2525698"/>
              <a:ext cx="2623946" cy="1774754"/>
            </a:xfrm>
            <a:custGeom>
              <a:avLst/>
              <a:gdLst>
                <a:gd name="connsiteX0" fmla="*/ 0 w 2732836"/>
                <a:gd name="connsiteY0" fmla="*/ 887377 h 1774754"/>
                <a:gd name="connsiteX1" fmla="*/ 1366418 w 2732836"/>
                <a:gd name="connsiteY1" fmla="*/ 0 h 1774754"/>
                <a:gd name="connsiteX2" fmla="*/ 2732836 w 2732836"/>
                <a:gd name="connsiteY2" fmla="*/ 887377 h 1774754"/>
                <a:gd name="connsiteX3" fmla="*/ 1366418 w 2732836"/>
                <a:gd name="connsiteY3" fmla="*/ 1774754 h 1774754"/>
                <a:gd name="connsiteX4" fmla="*/ 0 w 2732836"/>
                <a:gd name="connsiteY4" fmla="*/ 887377 h 1774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2836" h="1774754">
                  <a:moveTo>
                    <a:pt x="0" y="887377"/>
                  </a:moveTo>
                  <a:cubicBezTo>
                    <a:pt x="0" y="397292"/>
                    <a:pt x="611766" y="0"/>
                    <a:pt x="1366418" y="0"/>
                  </a:cubicBezTo>
                  <a:cubicBezTo>
                    <a:pt x="2121070" y="0"/>
                    <a:pt x="2732836" y="397292"/>
                    <a:pt x="2732836" y="887377"/>
                  </a:cubicBezTo>
                  <a:cubicBezTo>
                    <a:pt x="2732836" y="1377462"/>
                    <a:pt x="2121070" y="1774754"/>
                    <a:pt x="1366418" y="1774754"/>
                  </a:cubicBezTo>
                  <a:cubicBezTo>
                    <a:pt x="611766" y="1774754"/>
                    <a:pt x="0" y="1377462"/>
                    <a:pt x="0" y="887377"/>
                  </a:cubicBezTo>
                  <a:close/>
                </a:path>
              </a:pathLst>
            </a:custGeom>
            <a:solidFill>
              <a:schemeClr val="bg1">
                <a:alpha val="50000"/>
              </a:schemeClr>
            </a:solidFill>
            <a:ln>
              <a:solidFill>
                <a:schemeClr val="accent6">
                  <a:lumMod val="75000"/>
                </a:schemeClr>
              </a:solid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58717" tIns="540000" rIns="258717" bIns="540000" numCol="1" spcCol="1270" anchor="ctr" anchorCtr="0">
              <a:noAutofit/>
            </a:bodyPr>
            <a:lstStyle/>
            <a:p>
              <a:pPr algn="ctr" defTabSz="711200">
                <a:lnSpc>
                  <a:spcPct val="90000"/>
                </a:lnSpc>
                <a:spcBef>
                  <a:spcPct val="0"/>
                </a:spcBef>
                <a:spcAft>
                  <a:spcPct val="35000"/>
                </a:spcAft>
              </a:pPr>
              <a:endParaRPr lang="it-IT" sz="1600" b="1" dirty="0">
                <a:latin typeface="Arial Narrow" panose="020B0606020202030204" pitchFamily="34" charset="0"/>
              </a:endParaRPr>
            </a:p>
          </p:txBody>
        </p:sp>
        <p:sp>
          <p:nvSpPr>
            <p:cNvPr id="27" name="Rettangolo 26"/>
            <p:cNvSpPr/>
            <p:nvPr/>
          </p:nvSpPr>
          <p:spPr>
            <a:xfrm>
              <a:off x="5739330" y="3216714"/>
              <a:ext cx="1149674" cy="338554"/>
            </a:xfrm>
            <a:prstGeom prst="rect">
              <a:avLst/>
            </a:prstGeom>
            <a:solidFill>
              <a:schemeClr val="bg1"/>
            </a:solidFill>
          </p:spPr>
          <p:txBody>
            <a:bodyPr wrap="none">
              <a:spAutoFit/>
            </a:bodyPr>
            <a:lstStyle/>
            <a:p>
              <a:r>
                <a:rPr lang="it-IT" sz="1600" b="1" i="1" dirty="0" smtClean="0">
                  <a:solidFill>
                    <a:prstClr val="black"/>
                  </a:solidFill>
                  <a:latin typeface="Arial Narrow" panose="020B0606020202030204" pitchFamily="34" charset="0"/>
                </a:rPr>
                <a:t>ACCURACY</a:t>
              </a:r>
              <a:endParaRPr lang="it-IT" i="1" dirty="0"/>
            </a:p>
          </p:txBody>
        </p:sp>
      </p:grpSp>
      <p:grpSp>
        <p:nvGrpSpPr>
          <p:cNvPr id="29" name="Gruppo 28"/>
          <p:cNvGrpSpPr/>
          <p:nvPr/>
        </p:nvGrpSpPr>
        <p:grpSpPr>
          <a:xfrm>
            <a:off x="1460158" y="2438146"/>
            <a:ext cx="1827190" cy="3511134"/>
            <a:chOff x="3489130" y="1287232"/>
            <a:chExt cx="1827190" cy="4248472"/>
          </a:xfrm>
        </p:grpSpPr>
        <p:sp>
          <p:nvSpPr>
            <p:cNvPr id="30" name="Figura a mano libera 29"/>
            <p:cNvSpPr/>
            <p:nvPr/>
          </p:nvSpPr>
          <p:spPr>
            <a:xfrm>
              <a:off x="3804152" y="1287232"/>
              <a:ext cx="1512168" cy="4248472"/>
            </a:xfrm>
            <a:custGeom>
              <a:avLst/>
              <a:gdLst>
                <a:gd name="connsiteX0" fmla="*/ 0 w 1940376"/>
                <a:gd name="connsiteY0" fmla="*/ 839833 h 1679665"/>
                <a:gd name="connsiteX1" fmla="*/ 970188 w 1940376"/>
                <a:gd name="connsiteY1" fmla="*/ 0 h 1679665"/>
                <a:gd name="connsiteX2" fmla="*/ 1940376 w 1940376"/>
                <a:gd name="connsiteY2" fmla="*/ 839833 h 1679665"/>
                <a:gd name="connsiteX3" fmla="*/ 970188 w 1940376"/>
                <a:gd name="connsiteY3" fmla="*/ 1679666 h 1679665"/>
                <a:gd name="connsiteX4" fmla="*/ 0 w 1940376"/>
                <a:gd name="connsiteY4" fmla="*/ 839833 h 1679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0376" h="1679665">
                  <a:moveTo>
                    <a:pt x="0" y="839833"/>
                  </a:moveTo>
                  <a:cubicBezTo>
                    <a:pt x="0" y="376006"/>
                    <a:pt x="434368" y="0"/>
                    <a:pt x="970188" y="0"/>
                  </a:cubicBezTo>
                  <a:cubicBezTo>
                    <a:pt x="1506008" y="0"/>
                    <a:pt x="1940376" y="376006"/>
                    <a:pt x="1940376" y="839833"/>
                  </a:cubicBezTo>
                  <a:cubicBezTo>
                    <a:pt x="1940376" y="1303660"/>
                    <a:pt x="1506008" y="1679666"/>
                    <a:pt x="970188" y="1679666"/>
                  </a:cubicBezTo>
                  <a:cubicBezTo>
                    <a:pt x="434368" y="1679666"/>
                    <a:pt x="0" y="1303660"/>
                    <a:pt x="0" y="839833"/>
                  </a:cubicBezTo>
                  <a:close/>
                </a:path>
              </a:pathLst>
            </a:custGeom>
            <a:solidFill>
              <a:schemeClr val="bg1">
                <a:alpha val="50000"/>
              </a:schemeClr>
            </a:solidFill>
            <a:ln>
              <a:solidFill>
                <a:srgbClr val="4F81BD"/>
              </a:solid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txBody>
            <a:bodyPr spcFirstLastPara="0" vert="vert270" wrap="square" lIns="258717" tIns="540000" rIns="258717" bIns="540000" numCol="1" spcCol="1270" anchor="ctr" anchorCtr="0">
              <a:noAutofit/>
            </a:bodyPr>
            <a:lstStyle/>
            <a:p>
              <a:pPr lvl="0" algn="ctr" defTabSz="711200" rtl="0">
                <a:lnSpc>
                  <a:spcPct val="90000"/>
                </a:lnSpc>
                <a:spcBef>
                  <a:spcPct val="0"/>
                </a:spcBef>
                <a:spcAft>
                  <a:spcPct val="35000"/>
                </a:spcAft>
              </a:pPr>
              <a:endParaRPr lang="it-IT" sz="1400" kern="1200" dirty="0">
                <a:latin typeface="Arial Narrow" panose="020B0606020202030204" pitchFamily="34" charset="0"/>
              </a:endParaRPr>
            </a:p>
          </p:txBody>
        </p:sp>
        <p:sp>
          <p:nvSpPr>
            <p:cNvPr id="31" name="Rettangolo 30"/>
            <p:cNvSpPr/>
            <p:nvPr/>
          </p:nvSpPr>
          <p:spPr>
            <a:xfrm>
              <a:off x="3489130" y="1643244"/>
              <a:ext cx="1049454" cy="409650"/>
            </a:xfrm>
            <a:prstGeom prst="rect">
              <a:avLst/>
            </a:prstGeom>
            <a:solidFill>
              <a:schemeClr val="bg1"/>
            </a:solidFill>
          </p:spPr>
          <p:txBody>
            <a:bodyPr wrap="none">
              <a:spAutoFit/>
            </a:bodyPr>
            <a:lstStyle/>
            <a:p>
              <a:r>
                <a:rPr lang="it-IT" sz="1600" b="1" i="1" dirty="0" smtClean="0">
                  <a:solidFill>
                    <a:prstClr val="black"/>
                  </a:solidFill>
                  <a:latin typeface="Arial Narrow" panose="020B0606020202030204" pitchFamily="34" charset="0"/>
                </a:rPr>
                <a:t>UPDATING</a:t>
              </a:r>
              <a:endParaRPr lang="it-IT" i="1" dirty="0"/>
            </a:p>
          </p:txBody>
        </p:sp>
      </p:grpSp>
      <p:grpSp>
        <p:nvGrpSpPr>
          <p:cNvPr id="32" name="Gruppo 31"/>
          <p:cNvGrpSpPr/>
          <p:nvPr/>
        </p:nvGrpSpPr>
        <p:grpSpPr>
          <a:xfrm>
            <a:off x="1771043" y="3391813"/>
            <a:ext cx="1536365" cy="1597441"/>
            <a:chOff x="3800015" y="2609568"/>
            <a:chExt cx="1536365" cy="1597441"/>
          </a:xfrm>
        </p:grpSpPr>
        <p:sp>
          <p:nvSpPr>
            <p:cNvPr id="34" name="Figura a mano libera 33"/>
            <p:cNvSpPr/>
            <p:nvPr/>
          </p:nvSpPr>
          <p:spPr>
            <a:xfrm>
              <a:off x="3800015" y="2609568"/>
              <a:ext cx="1526111" cy="1597441"/>
            </a:xfrm>
            <a:custGeom>
              <a:avLst/>
              <a:gdLst>
                <a:gd name="connsiteX0" fmla="*/ 759285 w 1526111"/>
                <a:gd name="connsiteY0" fmla="*/ 282 h 1597360"/>
                <a:gd name="connsiteX1" fmla="*/ 578310 w 1526111"/>
                <a:gd name="connsiteY1" fmla="*/ 63782 h 1597360"/>
                <a:gd name="connsiteX2" fmla="*/ 451310 w 1526111"/>
                <a:gd name="connsiteY2" fmla="*/ 139982 h 1597360"/>
                <a:gd name="connsiteX3" fmla="*/ 314785 w 1526111"/>
                <a:gd name="connsiteY3" fmla="*/ 228882 h 1597360"/>
                <a:gd name="connsiteX4" fmla="*/ 181435 w 1526111"/>
                <a:gd name="connsiteY4" fmla="*/ 355882 h 1597360"/>
                <a:gd name="connsiteX5" fmla="*/ 73485 w 1526111"/>
                <a:gd name="connsiteY5" fmla="*/ 517807 h 1597360"/>
                <a:gd name="connsiteX6" fmla="*/ 13160 w 1526111"/>
                <a:gd name="connsiteY6" fmla="*/ 663857 h 1597360"/>
                <a:gd name="connsiteX7" fmla="*/ 460 w 1526111"/>
                <a:gd name="connsiteY7" fmla="*/ 771807 h 1597360"/>
                <a:gd name="connsiteX8" fmla="*/ 22685 w 1526111"/>
                <a:gd name="connsiteY8" fmla="*/ 965482 h 1597360"/>
                <a:gd name="connsiteX9" fmla="*/ 83010 w 1526111"/>
                <a:gd name="connsiteY9" fmla="*/ 1108357 h 1597360"/>
                <a:gd name="connsiteX10" fmla="*/ 149685 w 1526111"/>
                <a:gd name="connsiteY10" fmla="*/ 1206782 h 1597360"/>
                <a:gd name="connsiteX11" fmla="*/ 241760 w 1526111"/>
                <a:gd name="connsiteY11" fmla="*/ 1308382 h 1597360"/>
                <a:gd name="connsiteX12" fmla="*/ 381460 w 1526111"/>
                <a:gd name="connsiteY12" fmla="*/ 1429032 h 1597360"/>
                <a:gd name="connsiteX13" fmla="*/ 508460 w 1526111"/>
                <a:gd name="connsiteY13" fmla="*/ 1505232 h 1597360"/>
                <a:gd name="connsiteX14" fmla="*/ 606885 w 1526111"/>
                <a:gd name="connsiteY14" fmla="*/ 1549682 h 1597360"/>
                <a:gd name="connsiteX15" fmla="*/ 727535 w 1526111"/>
                <a:gd name="connsiteY15" fmla="*/ 1597307 h 1597360"/>
                <a:gd name="connsiteX16" fmla="*/ 895810 w 1526111"/>
                <a:gd name="connsiteY16" fmla="*/ 1540157 h 1597360"/>
                <a:gd name="connsiteX17" fmla="*/ 1029160 w 1526111"/>
                <a:gd name="connsiteY17" fmla="*/ 1473482 h 1597360"/>
                <a:gd name="connsiteX18" fmla="*/ 1127585 w 1526111"/>
                <a:gd name="connsiteY18" fmla="*/ 1409982 h 1597360"/>
                <a:gd name="connsiteX19" fmla="*/ 1270460 w 1526111"/>
                <a:gd name="connsiteY19" fmla="*/ 1305207 h 1597360"/>
                <a:gd name="connsiteX20" fmla="*/ 1381585 w 1526111"/>
                <a:gd name="connsiteY20" fmla="*/ 1181382 h 1597360"/>
                <a:gd name="connsiteX21" fmla="*/ 1473660 w 1526111"/>
                <a:gd name="connsiteY21" fmla="*/ 1044857 h 1597360"/>
                <a:gd name="connsiteX22" fmla="*/ 1518110 w 1526111"/>
                <a:gd name="connsiteY22" fmla="*/ 898807 h 1597360"/>
                <a:gd name="connsiteX23" fmla="*/ 1521285 w 1526111"/>
                <a:gd name="connsiteY23" fmla="*/ 705132 h 1597360"/>
                <a:gd name="connsiteX24" fmla="*/ 1467310 w 1526111"/>
                <a:gd name="connsiteY24" fmla="*/ 543207 h 1597360"/>
                <a:gd name="connsiteX25" fmla="*/ 1353010 w 1526111"/>
                <a:gd name="connsiteY25" fmla="*/ 355882 h 1597360"/>
                <a:gd name="connsiteX26" fmla="*/ 1203785 w 1526111"/>
                <a:gd name="connsiteY26" fmla="*/ 216182 h 1597360"/>
                <a:gd name="connsiteX27" fmla="*/ 978360 w 1526111"/>
                <a:gd name="connsiteY27" fmla="*/ 89182 h 1597360"/>
                <a:gd name="connsiteX28" fmla="*/ 759285 w 1526111"/>
                <a:gd name="connsiteY28" fmla="*/ 282 h 1597360"/>
                <a:gd name="connsiteX0" fmla="*/ 759285 w 1526111"/>
                <a:gd name="connsiteY0" fmla="*/ 282 h 1597441"/>
                <a:gd name="connsiteX1" fmla="*/ 578310 w 1526111"/>
                <a:gd name="connsiteY1" fmla="*/ 63782 h 1597441"/>
                <a:gd name="connsiteX2" fmla="*/ 451310 w 1526111"/>
                <a:gd name="connsiteY2" fmla="*/ 139982 h 1597441"/>
                <a:gd name="connsiteX3" fmla="*/ 314785 w 1526111"/>
                <a:gd name="connsiteY3" fmla="*/ 228882 h 1597441"/>
                <a:gd name="connsiteX4" fmla="*/ 181435 w 1526111"/>
                <a:gd name="connsiteY4" fmla="*/ 355882 h 1597441"/>
                <a:gd name="connsiteX5" fmla="*/ 73485 w 1526111"/>
                <a:gd name="connsiteY5" fmla="*/ 517807 h 1597441"/>
                <a:gd name="connsiteX6" fmla="*/ 13160 w 1526111"/>
                <a:gd name="connsiteY6" fmla="*/ 663857 h 1597441"/>
                <a:gd name="connsiteX7" fmla="*/ 460 w 1526111"/>
                <a:gd name="connsiteY7" fmla="*/ 771807 h 1597441"/>
                <a:gd name="connsiteX8" fmla="*/ 22685 w 1526111"/>
                <a:gd name="connsiteY8" fmla="*/ 965482 h 1597441"/>
                <a:gd name="connsiteX9" fmla="*/ 83010 w 1526111"/>
                <a:gd name="connsiteY9" fmla="*/ 1108357 h 1597441"/>
                <a:gd name="connsiteX10" fmla="*/ 149685 w 1526111"/>
                <a:gd name="connsiteY10" fmla="*/ 1206782 h 1597441"/>
                <a:gd name="connsiteX11" fmla="*/ 241760 w 1526111"/>
                <a:gd name="connsiteY11" fmla="*/ 1308382 h 1597441"/>
                <a:gd name="connsiteX12" fmla="*/ 381460 w 1526111"/>
                <a:gd name="connsiteY12" fmla="*/ 1429032 h 1597441"/>
                <a:gd name="connsiteX13" fmla="*/ 508460 w 1526111"/>
                <a:gd name="connsiteY13" fmla="*/ 1505232 h 1597441"/>
                <a:gd name="connsiteX14" fmla="*/ 599741 w 1526111"/>
                <a:gd name="connsiteY14" fmla="*/ 1554444 h 1597441"/>
                <a:gd name="connsiteX15" fmla="*/ 727535 w 1526111"/>
                <a:gd name="connsiteY15" fmla="*/ 1597307 h 1597441"/>
                <a:gd name="connsiteX16" fmla="*/ 895810 w 1526111"/>
                <a:gd name="connsiteY16" fmla="*/ 1540157 h 1597441"/>
                <a:gd name="connsiteX17" fmla="*/ 1029160 w 1526111"/>
                <a:gd name="connsiteY17" fmla="*/ 1473482 h 1597441"/>
                <a:gd name="connsiteX18" fmla="*/ 1127585 w 1526111"/>
                <a:gd name="connsiteY18" fmla="*/ 1409982 h 1597441"/>
                <a:gd name="connsiteX19" fmla="*/ 1270460 w 1526111"/>
                <a:gd name="connsiteY19" fmla="*/ 1305207 h 1597441"/>
                <a:gd name="connsiteX20" fmla="*/ 1381585 w 1526111"/>
                <a:gd name="connsiteY20" fmla="*/ 1181382 h 1597441"/>
                <a:gd name="connsiteX21" fmla="*/ 1473660 w 1526111"/>
                <a:gd name="connsiteY21" fmla="*/ 1044857 h 1597441"/>
                <a:gd name="connsiteX22" fmla="*/ 1518110 w 1526111"/>
                <a:gd name="connsiteY22" fmla="*/ 898807 h 1597441"/>
                <a:gd name="connsiteX23" fmla="*/ 1521285 w 1526111"/>
                <a:gd name="connsiteY23" fmla="*/ 705132 h 1597441"/>
                <a:gd name="connsiteX24" fmla="*/ 1467310 w 1526111"/>
                <a:gd name="connsiteY24" fmla="*/ 543207 h 1597441"/>
                <a:gd name="connsiteX25" fmla="*/ 1353010 w 1526111"/>
                <a:gd name="connsiteY25" fmla="*/ 355882 h 1597441"/>
                <a:gd name="connsiteX26" fmla="*/ 1203785 w 1526111"/>
                <a:gd name="connsiteY26" fmla="*/ 216182 h 1597441"/>
                <a:gd name="connsiteX27" fmla="*/ 978360 w 1526111"/>
                <a:gd name="connsiteY27" fmla="*/ 89182 h 1597441"/>
                <a:gd name="connsiteX28" fmla="*/ 759285 w 1526111"/>
                <a:gd name="connsiteY28" fmla="*/ 282 h 1597441"/>
                <a:gd name="connsiteX0" fmla="*/ 759285 w 1526111"/>
                <a:gd name="connsiteY0" fmla="*/ 282 h 1597441"/>
                <a:gd name="connsiteX1" fmla="*/ 578310 w 1526111"/>
                <a:gd name="connsiteY1" fmla="*/ 63782 h 1597441"/>
                <a:gd name="connsiteX2" fmla="*/ 451310 w 1526111"/>
                <a:gd name="connsiteY2" fmla="*/ 139982 h 1597441"/>
                <a:gd name="connsiteX3" fmla="*/ 314785 w 1526111"/>
                <a:gd name="connsiteY3" fmla="*/ 228882 h 1597441"/>
                <a:gd name="connsiteX4" fmla="*/ 181435 w 1526111"/>
                <a:gd name="connsiteY4" fmla="*/ 355882 h 1597441"/>
                <a:gd name="connsiteX5" fmla="*/ 73485 w 1526111"/>
                <a:gd name="connsiteY5" fmla="*/ 517807 h 1597441"/>
                <a:gd name="connsiteX6" fmla="*/ 13160 w 1526111"/>
                <a:gd name="connsiteY6" fmla="*/ 663857 h 1597441"/>
                <a:gd name="connsiteX7" fmla="*/ 460 w 1526111"/>
                <a:gd name="connsiteY7" fmla="*/ 771807 h 1597441"/>
                <a:gd name="connsiteX8" fmla="*/ 22685 w 1526111"/>
                <a:gd name="connsiteY8" fmla="*/ 965482 h 1597441"/>
                <a:gd name="connsiteX9" fmla="*/ 83010 w 1526111"/>
                <a:gd name="connsiteY9" fmla="*/ 1108357 h 1597441"/>
                <a:gd name="connsiteX10" fmla="*/ 149685 w 1526111"/>
                <a:gd name="connsiteY10" fmla="*/ 1206782 h 1597441"/>
                <a:gd name="connsiteX11" fmla="*/ 241760 w 1526111"/>
                <a:gd name="connsiteY11" fmla="*/ 1308382 h 1597441"/>
                <a:gd name="connsiteX12" fmla="*/ 381460 w 1526111"/>
                <a:gd name="connsiteY12" fmla="*/ 1429032 h 1597441"/>
                <a:gd name="connsiteX13" fmla="*/ 508460 w 1526111"/>
                <a:gd name="connsiteY13" fmla="*/ 1505232 h 1597441"/>
                <a:gd name="connsiteX14" fmla="*/ 599741 w 1526111"/>
                <a:gd name="connsiteY14" fmla="*/ 1554444 h 1597441"/>
                <a:gd name="connsiteX15" fmla="*/ 727535 w 1526111"/>
                <a:gd name="connsiteY15" fmla="*/ 1597307 h 1597441"/>
                <a:gd name="connsiteX16" fmla="*/ 895810 w 1526111"/>
                <a:gd name="connsiteY16" fmla="*/ 1540157 h 1597441"/>
                <a:gd name="connsiteX17" fmla="*/ 1029160 w 1526111"/>
                <a:gd name="connsiteY17" fmla="*/ 1473482 h 1597441"/>
                <a:gd name="connsiteX18" fmla="*/ 1127585 w 1526111"/>
                <a:gd name="connsiteY18" fmla="*/ 1409982 h 1597441"/>
                <a:gd name="connsiteX19" fmla="*/ 1270460 w 1526111"/>
                <a:gd name="connsiteY19" fmla="*/ 1305207 h 1597441"/>
                <a:gd name="connsiteX20" fmla="*/ 1381585 w 1526111"/>
                <a:gd name="connsiteY20" fmla="*/ 1181382 h 1597441"/>
                <a:gd name="connsiteX21" fmla="*/ 1473660 w 1526111"/>
                <a:gd name="connsiteY21" fmla="*/ 1044857 h 1597441"/>
                <a:gd name="connsiteX22" fmla="*/ 1518110 w 1526111"/>
                <a:gd name="connsiteY22" fmla="*/ 898807 h 1597441"/>
                <a:gd name="connsiteX23" fmla="*/ 1521285 w 1526111"/>
                <a:gd name="connsiteY23" fmla="*/ 705132 h 1597441"/>
                <a:gd name="connsiteX24" fmla="*/ 1467310 w 1526111"/>
                <a:gd name="connsiteY24" fmla="*/ 543207 h 1597441"/>
                <a:gd name="connsiteX25" fmla="*/ 1353010 w 1526111"/>
                <a:gd name="connsiteY25" fmla="*/ 355882 h 1597441"/>
                <a:gd name="connsiteX26" fmla="*/ 1203785 w 1526111"/>
                <a:gd name="connsiteY26" fmla="*/ 216182 h 1597441"/>
                <a:gd name="connsiteX27" fmla="*/ 995029 w 1526111"/>
                <a:gd name="connsiteY27" fmla="*/ 89182 h 1597441"/>
                <a:gd name="connsiteX28" fmla="*/ 759285 w 1526111"/>
                <a:gd name="connsiteY28" fmla="*/ 282 h 159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26111" h="1597441">
                  <a:moveTo>
                    <a:pt x="759285" y="282"/>
                  </a:moveTo>
                  <a:cubicBezTo>
                    <a:pt x="689832" y="-3951"/>
                    <a:pt x="629639" y="40499"/>
                    <a:pt x="578310" y="63782"/>
                  </a:cubicBezTo>
                  <a:cubicBezTo>
                    <a:pt x="526981" y="87065"/>
                    <a:pt x="495231" y="112465"/>
                    <a:pt x="451310" y="139982"/>
                  </a:cubicBezTo>
                  <a:cubicBezTo>
                    <a:pt x="407389" y="167499"/>
                    <a:pt x="359764" y="192899"/>
                    <a:pt x="314785" y="228882"/>
                  </a:cubicBezTo>
                  <a:cubicBezTo>
                    <a:pt x="269806" y="264865"/>
                    <a:pt x="221652" y="307728"/>
                    <a:pt x="181435" y="355882"/>
                  </a:cubicBezTo>
                  <a:cubicBezTo>
                    <a:pt x="141218" y="404036"/>
                    <a:pt x="101531" y="466478"/>
                    <a:pt x="73485" y="517807"/>
                  </a:cubicBezTo>
                  <a:cubicBezTo>
                    <a:pt x="45439" y="569136"/>
                    <a:pt x="25331" y="621524"/>
                    <a:pt x="13160" y="663857"/>
                  </a:cubicBezTo>
                  <a:cubicBezTo>
                    <a:pt x="989" y="706190"/>
                    <a:pt x="-1127" y="721536"/>
                    <a:pt x="460" y="771807"/>
                  </a:cubicBezTo>
                  <a:cubicBezTo>
                    <a:pt x="2047" y="822078"/>
                    <a:pt x="8927" y="909390"/>
                    <a:pt x="22685" y="965482"/>
                  </a:cubicBezTo>
                  <a:cubicBezTo>
                    <a:pt x="36443" y="1021574"/>
                    <a:pt x="61843" y="1068140"/>
                    <a:pt x="83010" y="1108357"/>
                  </a:cubicBezTo>
                  <a:cubicBezTo>
                    <a:pt x="104177" y="1148574"/>
                    <a:pt x="123227" y="1173445"/>
                    <a:pt x="149685" y="1206782"/>
                  </a:cubicBezTo>
                  <a:cubicBezTo>
                    <a:pt x="176143" y="1240120"/>
                    <a:pt x="203131" y="1271340"/>
                    <a:pt x="241760" y="1308382"/>
                  </a:cubicBezTo>
                  <a:cubicBezTo>
                    <a:pt x="280389" y="1345424"/>
                    <a:pt x="337010" y="1396224"/>
                    <a:pt x="381460" y="1429032"/>
                  </a:cubicBezTo>
                  <a:cubicBezTo>
                    <a:pt x="425910" y="1461840"/>
                    <a:pt x="472080" y="1484330"/>
                    <a:pt x="508460" y="1505232"/>
                  </a:cubicBezTo>
                  <a:cubicBezTo>
                    <a:pt x="544840" y="1526134"/>
                    <a:pt x="563229" y="1539098"/>
                    <a:pt x="599741" y="1554444"/>
                  </a:cubicBezTo>
                  <a:cubicBezTo>
                    <a:pt x="636253" y="1569790"/>
                    <a:pt x="678190" y="1599688"/>
                    <a:pt x="727535" y="1597307"/>
                  </a:cubicBezTo>
                  <a:cubicBezTo>
                    <a:pt x="776880" y="1594926"/>
                    <a:pt x="845539" y="1560794"/>
                    <a:pt x="895810" y="1540157"/>
                  </a:cubicBezTo>
                  <a:cubicBezTo>
                    <a:pt x="946081" y="1519520"/>
                    <a:pt x="990531" y="1495178"/>
                    <a:pt x="1029160" y="1473482"/>
                  </a:cubicBezTo>
                  <a:cubicBezTo>
                    <a:pt x="1067789" y="1451786"/>
                    <a:pt x="1087368" y="1438028"/>
                    <a:pt x="1127585" y="1409982"/>
                  </a:cubicBezTo>
                  <a:cubicBezTo>
                    <a:pt x="1167802" y="1381936"/>
                    <a:pt x="1228127" y="1343307"/>
                    <a:pt x="1270460" y="1305207"/>
                  </a:cubicBezTo>
                  <a:cubicBezTo>
                    <a:pt x="1312793" y="1267107"/>
                    <a:pt x="1347718" y="1224774"/>
                    <a:pt x="1381585" y="1181382"/>
                  </a:cubicBezTo>
                  <a:cubicBezTo>
                    <a:pt x="1415452" y="1137990"/>
                    <a:pt x="1450906" y="1091953"/>
                    <a:pt x="1473660" y="1044857"/>
                  </a:cubicBezTo>
                  <a:cubicBezTo>
                    <a:pt x="1496414" y="997761"/>
                    <a:pt x="1510173" y="955428"/>
                    <a:pt x="1518110" y="898807"/>
                  </a:cubicBezTo>
                  <a:cubicBezTo>
                    <a:pt x="1526047" y="842186"/>
                    <a:pt x="1529752" y="764399"/>
                    <a:pt x="1521285" y="705132"/>
                  </a:cubicBezTo>
                  <a:cubicBezTo>
                    <a:pt x="1512818" y="645865"/>
                    <a:pt x="1495356" y="601415"/>
                    <a:pt x="1467310" y="543207"/>
                  </a:cubicBezTo>
                  <a:cubicBezTo>
                    <a:pt x="1439264" y="484999"/>
                    <a:pt x="1396931" y="410386"/>
                    <a:pt x="1353010" y="355882"/>
                  </a:cubicBezTo>
                  <a:cubicBezTo>
                    <a:pt x="1309089" y="301378"/>
                    <a:pt x="1266227" y="260632"/>
                    <a:pt x="1203785" y="216182"/>
                  </a:cubicBezTo>
                  <a:cubicBezTo>
                    <a:pt x="1141343" y="171732"/>
                    <a:pt x="1067525" y="125694"/>
                    <a:pt x="995029" y="89182"/>
                  </a:cubicBezTo>
                  <a:cubicBezTo>
                    <a:pt x="922533" y="52670"/>
                    <a:pt x="828738" y="4515"/>
                    <a:pt x="759285" y="282"/>
                  </a:cubicBezTo>
                  <a:close/>
                </a:path>
              </a:pathLst>
            </a:custGeom>
            <a:pattFill prst="dkUpDiag">
              <a:fgClr>
                <a:schemeClr val="accent1"/>
              </a:fgClr>
              <a:bgClr>
                <a:schemeClr val="bg1"/>
              </a:bgClr>
            </a:pattFill>
            <a:ln>
              <a:solidFill>
                <a:schemeClr val="accent1">
                  <a:shade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Rettangolo 34"/>
            <p:cNvSpPr/>
            <p:nvPr/>
          </p:nvSpPr>
          <p:spPr>
            <a:xfrm>
              <a:off x="3811283" y="3142848"/>
              <a:ext cx="1525097" cy="461665"/>
            </a:xfrm>
            <a:prstGeom prst="rect">
              <a:avLst/>
            </a:prstGeom>
          </p:spPr>
          <p:txBody>
            <a:bodyPr wrap="none">
              <a:spAutoFit/>
            </a:bodyPr>
            <a:lstStyle/>
            <a:p>
              <a:r>
                <a:rPr lang="en-US" sz="2400" b="1" dirty="0">
                  <a:solidFill>
                    <a:srgbClr val="E15C00"/>
                  </a:solidFill>
                </a:rPr>
                <a:t>Reliability </a:t>
              </a:r>
              <a:endParaRPr lang="it-IT" sz="2400" dirty="0">
                <a:solidFill>
                  <a:srgbClr val="E15C00"/>
                </a:solidFill>
              </a:endParaRPr>
            </a:p>
          </p:txBody>
        </p:sp>
      </p:grpSp>
    </p:spTree>
    <p:extLst>
      <p:ext uri="{BB962C8B-B14F-4D97-AF65-F5344CB8AC3E}">
        <p14:creationId xmlns:p14="http://schemas.microsoft.com/office/powerpoint/2010/main" val="16526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par>
                                <p:cTn id="8" presetID="2" presetClass="entr" presetSubtype="8"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 calcmode="lin" valueType="num">
                                      <p:cBhvr additive="base">
                                        <p:cTn id="10" dur="1000" fill="hold"/>
                                        <p:tgtEl>
                                          <p:spTgt spid="20"/>
                                        </p:tgtEl>
                                        <p:attrNameLst>
                                          <p:attrName>ppt_x</p:attrName>
                                        </p:attrNameLst>
                                      </p:cBhvr>
                                      <p:tavLst>
                                        <p:tav tm="0">
                                          <p:val>
                                            <p:strVal val="0-#ppt_w/2"/>
                                          </p:val>
                                        </p:tav>
                                        <p:tav tm="100000">
                                          <p:val>
                                            <p:strVal val="#ppt_x"/>
                                          </p:val>
                                        </p:tav>
                                      </p:tavLst>
                                    </p:anim>
                                    <p:anim calcmode="lin" valueType="num">
                                      <p:cBhvr additive="base">
                                        <p:cTn id="11" dur="1000" fill="hold"/>
                                        <p:tgtEl>
                                          <p:spTgt spid="20"/>
                                        </p:tgtEl>
                                        <p:attrNameLst>
                                          <p:attrName>ppt_y</p:attrName>
                                        </p:attrNameLst>
                                      </p:cBhvr>
                                      <p:tavLst>
                                        <p:tav tm="0">
                                          <p:val>
                                            <p:strVal val="#ppt_y"/>
                                          </p:val>
                                        </p:tav>
                                        <p:tav tm="100000">
                                          <p:val>
                                            <p:strVal val="#ppt_y"/>
                                          </p:val>
                                        </p:tav>
                                      </p:tavLst>
                                    </p:anim>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000" fill="hold"/>
                                        <p:tgtEl>
                                          <p:spTgt spid="24"/>
                                        </p:tgtEl>
                                        <p:attrNameLst>
                                          <p:attrName>ppt_x</p:attrName>
                                        </p:attrNameLst>
                                      </p:cBhvr>
                                      <p:tavLst>
                                        <p:tav tm="0">
                                          <p:val>
                                            <p:strVal val="1+#ppt_w/2"/>
                                          </p:val>
                                        </p:tav>
                                        <p:tav tm="100000">
                                          <p:val>
                                            <p:strVal val="#ppt_x"/>
                                          </p:val>
                                        </p:tav>
                                      </p:tavLst>
                                    </p:anim>
                                    <p:anim calcmode="lin" valueType="num">
                                      <p:cBhvr additive="base">
                                        <p:cTn id="19" dur="10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childTnLst>
                                </p:cTn>
                              </p:par>
                              <p:par>
                                <p:cTn id="24" presetID="53" presetClass="entr" presetSubtype="16"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p:cTn id="26" dur="1000" fill="hold"/>
                                        <p:tgtEl>
                                          <p:spTgt spid="29"/>
                                        </p:tgtEl>
                                        <p:attrNameLst>
                                          <p:attrName>ppt_w</p:attrName>
                                        </p:attrNameLst>
                                      </p:cBhvr>
                                      <p:tavLst>
                                        <p:tav tm="0">
                                          <p:val>
                                            <p:fltVal val="0"/>
                                          </p:val>
                                        </p:tav>
                                        <p:tav tm="100000">
                                          <p:val>
                                            <p:strVal val="#ppt_w"/>
                                          </p:val>
                                        </p:tav>
                                      </p:tavLst>
                                    </p:anim>
                                    <p:anim calcmode="lin" valueType="num">
                                      <p:cBhvr>
                                        <p:cTn id="27" dur="1000" fill="hold"/>
                                        <p:tgtEl>
                                          <p:spTgt spid="29"/>
                                        </p:tgtEl>
                                        <p:attrNameLst>
                                          <p:attrName>ppt_h</p:attrName>
                                        </p:attrNameLst>
                                      </p:cBhvr>
                                      <p:tavLst>
                                        <p:tav tm="0">
                                          <p:val>
                                            <p:fltVal val="0"/>
                                          </p:val>
                                        </p:tav>
                                        <p:tav tm="100000">
                                          <p:val>
                                            <p:strVal val="#ppt_h"/>
                                          </p:val>
                                        </p:tav>
                                      </p:tavLst>
                                    </p:anim>
                                    <p:animEffect transition="in" filter="fade">
                                      <p:cBhvr>
                                        <p:cTn id="28" dur="1000"/>
                                        <p:tgtEl>
                                          <p:spTgt spid="29"/>
                                        </p:tgtEl>
                                      </p:cBhvr>
                                    </p:animEffect>
                                  </p:childTnLst>
                                </p:cTn>
                              </p:par>
                            </p:childTnLst>
                          </p:cTn>
                        </p:par>
                        <p:par>
                          <p:cTn id="29" fill="hold">
                            <p:stCondLst>
                              <p:cond delay="3000"/>
                            </p:stCondLst>
                            <p:childTnLst>
                              <p:par>
                                <p:cTn id="30" presetID="10" presetClass="entr" presetSubtype="0"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P spid="12"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6" name="Connettore 1 65"/>
          <p:cNvCxnSpPr/>
          <p:nvPr/>
        </p:nvCxnSpPr>
        <p:spPr>
          <a:xfrm>
            <a:off x="6329710" y="1124610"/>
            <a:ext cx="0" cy="3051175"/>
          </a:xfrm>
          <a:prstGeom prst="line">
            <a:avLst/>
          </a:prstGeom>
          <a:noFill/>
          <a:ln w="25400" cap="flat" cmpd="sng" algn="ctr">
            <a:solidFill>
              <a:srgbClr val="FFFFFF"/>
            </a:solidFill>
            <a:prstDash val="dash"/>
          </a:ln>
          <a:effectLst/>
        </p:spPr>
      </p:cxnSp>
      <p:sp>
        <p:nvSpPr>
          <p:cNvPr id="36" name="Rectangle 4"/>
          <p:cNvSpPr txBox="1">
            <a:spLocks noChangeArrowheads="1"/>
          </p:cNvSpPr>
          <p:nvPr/>
        </p:nvSpPr>
        <p:spPr bwMode="auto">
          <a:xfrm>
            <a:off x="0" y="260648"/>
            <a:ext cx="9144000" cy="371705"/>
          </a:xfrm>
          <a:prstGeom prst="rect">
            <a:avLst/>
          </a:prstGeom>
          <a:solidFill>
            <a:schemeClr val="accent1">
              <a:lumMod val="60000"/>
              <a:lumOff val="40000"/>
            </a:schemeClr>
          </a:solidFill>
        </p:spPr>
        <p:txBody>
          <a:bodyPr vert="horz" lIns="80165" tIns="40083" rIns="80165" bIns="40083" rtlCol="0" anchor="ctr">
            <a:noAutofit/>
          </a:bodyPr>
          <a:lstStyle>
            <a:lvl1pPr algn="ctr" defTabSz="914400" rtl="0" eaLnBrk="1" latinLnBrk="0" hangingPunct="1">
              <a:spcBef>
                <a:spcPct val="0"/>
              </a:spcBef>
              <a:buNone/>
              <a:defRPr sz="4000" kern="1200">
                <a:solidFill>
                  <a:schemeClr val="tx1"/>
                </a:solidFill>
                <a:latin typeface="Times New Roman" pitchFamily="18" charset="0"/>
                <a:ea typeface="+mj-ea"/>
                <a:cs typeface="Times New Roman" pitchFamily="18" charset="0"/>
              </a:defRPr>
            </a:lvl1pPr>
          </a:lstStyle>
          <a:p>
            <a:pPr>
              <a:lnSpc>
                <a:spcPct val="100000"/>
              </a:lnSpc>
              <a:spcAft>
                <a:spcPts val="1800"/>
              </a:spcAft>
            </a:pPr>
            <a:r>
              <a:rPr lang="en-US" sz="2000" b="1" dirty="0">
                <a:solidFill>
                  <a:schemeClr val="bg1"/>
                </a:solidFill>
                <a:latin typeface="+mn-lt"/>
                <a:ea typeface="Verdana" panose="020B0604030504040204" pitchFamily="34" charset="0"/>
                <a:cs typeface="Verdana" panose="020B0604030504040204" pitchFamily="34" charset="0"/>
              </a:rPr>
              <a:t>Data quality characteristics and critical issues</a:t>
            </a:r>
          </a:p>
        </p:txBody>
      </p:sp>
      <p:sp>
        <p:nvSpPr>
          <p:cNvPr id="10" name="Rettangolo arrotondato 9"/>
          <p:cNvSpPr/>
          <p:nvPr/>
        </p:nvSpPr>
        <p:spPr>
          <a:xfrm>
            <a:off x="179513" y="926887"/>
            <a:ext cx="2716671" cy="374571"/>
          </a:xfrm>
          <a:prstGeom prst="roundRect">
            <a:avLst/>
          </a:prstGeom>
          <a:solidFill>
            <a:schemeClr val="bg1">
              <a:lumMod val="85000"/>
            </a:schemeClr>
          </a:solidFill>
          <a:ln>
            <a:solidFill>
              <a:srgbClr val="002060"/>
            </a:solidFill>
          </a:ln>
        </p:spPr>
        <p:txBody>
          <a:bodyPr wrap="square">
            <a:spAutoFit/>
          </a:bodyPr>
          <a:lstStyle/>
          <a:p>
            <a:r>
              <a:rPr lang="en-GB" sz="1600" b="1" smtClean="0"/>
              <a:t>CRITICAL ISSUE – The Origin</a:t>
            </a:r>
            <a:endParaRPr lang="en-GB" sz="1600" b="1"/>
          </a:p>
        </p:txBody>
      </p:sp>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939" t="4292" r="6364" b="4171"/>
          <a:stretch/>
        </p:blipFill>
        <p:spPr bwMode="auto">
          <a:xfrm>
            <a:off x="6549123" y="1042606"/>
            <a:ext cx="2098314" cy="2314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4">
            <a:hlinkClick r:id="" action="ppaction://noaction"/>
          </p:cNvPr>
          <p:cNvSpPr>
            <a:spLocks noChangeArrowheads="1"/>
          </p:cNvSpPr>
          <p:nvPr/>
        </p:nvSpPr>
        <p:spPr bwMode="auto">
          <a:xfrm>
            <a:off x="3623072" y="869961"/>
            <a:ext cx="2016224" cy="935756"/>
          </a:xfrm>
          <a:prstGeom prst="borderCallout2">
            <a:avLst>
              <a:gd name="adj1" fmla="val 51084"/>
              <a:gd name="adj2" fmla="val 99635"/>
              <a:gd name="adj3" fmla="val 46409"/>
              <a:gd name="adj4" fmla="val 126301"/>
              <a:gd name="adj5" fmla="val 113344"/>
              <a:gd name="adj6" fmla="val 186229"/>
            </a:avLst>
          </a:prstGeom>
          <a:noFill/>
          <a:ln w="9525">
            <a:solidFill>
              <a:srgbClr val="000000"/>
            </a:solidFill>
            <a:round/>
            <a:headEnd/>
            <a:tailEnd/>
          </a:ln>
          <a:extLst/>
        </p:spPr>
        <p:txBody>
          <a:bodyPr lIns="80165" tIns="40083" rIns="80165" bIns="40083"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buNone/>
            </a:pPr>
            <a:r>
              <a:rPr lang="en-GB" sz="1800" b="1" dirty="0" smtClean="0">
                <a:solidFill>
                  <a:srgbClr val="DF651E"/>
                </a:solidFill>
              </a:rPr>
              <a:t>22</a:t>
            </a:r>
            <a:r>
              <a:rPr lang="en-GB" sz="1400" b="1" dirty="0" smtClean="0">
                <a:solidFill>
                  <a:srgbClr val="DF651E"/>
                </a:solidFill>
              </a:rPr>
              <a:t> different Cadastres, only </a:t>
            </a:r>
            <a:r>
              <a:rPr lang="en-GB" sz="2000" b="1" dirty="0" smtClean="0">
                <a:solidFill>
                  <a:srgbClr val="DF651E"/>
                </a:solidFill>
              </a:rPr>
              <a:t>8</a:t>
            </a:r>
            <a:r>
              <a:rPr lang="en-GB" sz="1400" b="1" dirty="0" smtClean="0">
                <a:solidFill>
                  <a:srgbClr val="DF651E"/>
                </a:solidFill>
              </a:rPr>
              <a:t> of which based on geometrical data</a:t>
            </a:r>
            <a:endParaRPr lang="en-GB" sz="1400" b="1" dirty="0">
              <a:solidFill>
                <a:srgbClr val="DF651E"/>
              </a:solidFill>
            </a:endParaRPr>
          </a:p>
        </p:txBody>
      </p:sp>
      <p:sp>
        <p:nvSpPr>
          <p:cNvPr id="15" name="Rectangle 4">
            <a:hlinkClick r:id="" action="ppaction://noaction"/>
          </p:cNvPr>
          <p:cNvSpPr>
            <a:spLocks noChangeArrowheads="1"/>
          </p:cNvSpPr>
          <p:nvPr/>
        </p:nvSpPr>
        <p:spPr bwMode="auto">
          <a:xfrm>
            <a:off x="2581310" y="2005882"/>
            <a:ext cx="3862898" cy="1452695"/>
          </a:xfrm>
          <a:prstGeom prst="roundRect">
            <a:avLst>
              <a:gd name="adj" fmla="val 16667"/>
            </a:avLst>
          </a:prstGeom>
          <a:noFill/>
          <a:ln w="57150" cap="flat" cmpd="sng" algn="ctr">
            <a:noFill/>
            <a:prstDash val="solid"/>
            <a:round/>
            <a:headEnd type="none" w="med" len="med"/>
            <a:tailEnd type="none" w="med" len="med"/>
          </a:ln>
          <a:extLst/>
        </p:spPr>
        <p:txBody>
          <a:bodyPr lIns="80165" tIns="40083" rIns="80165" bIns="40083"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342900" indent="-342900">
              <a:spcBef>
                <a:spcPts val="0"/>
              </a:spcBef>
              <a:spcAft>
                <a:spcPts val="600"/>
              </a:spcAft>
              <a:buFont typeface="+mj-lt"/>
              <a:buAutoNum type="arabicPeriod"/>
            </a:pPr>
            <a:r>
              <a:rPr lang="en-GB" sz="1400" b="1" smtClean="0"/>
              <a:t>Uniform principles and procedures  f</a:t>
            </a:r>
            <a:r>
              <a:rPr lang="en-GB" sz="1400" smtClean="0"/>
              <a:t>or the whol national territory</a:t>
            </a:r>
          </a:p>
          <a:p>
            <a:pPr marL="342900" indent="-342900">
              <a:spcBef>
                <a:spcPts val="0"/>
              </a:spcBef>
              <a:spcAft>
                <a:spcPts val="600"/>
              </a:spcAft>
              <a:buFont typeface="+mj-lt"/>
              <a:buAutoNum type="arabicPeriod"/>
            </a:pPr>
            <a:r>
              <a:rPr lang="en-GB" sz="1400" b="1" smtClean="0"/>
              <a:t>Based on geometrical data </a:t>
            </a:r>
            <a:r>
              <a:rPr lang="en-GB" sz="1400" smtClean="0"/>
              <a:t>(parcel based with regard to its shape, size and georefence)</a:t>
            </a:r>
          </a:p>
          <a:p>
            <a:pPr marL="342900" indent="-342900">
              <a:spcBef>
                <a:spcPts val="0"/>
              </a:spcBef>
              <a:spcAft>
                <a:spcPts val="600"/>
              </a:spcAft>
              <a:buFont typeface="+mj-lt"/>
              <a:buAutoNum type="arabicPeriod"/>
            </a:pPr>
            <a:r>
              <a:rPr lang="en-GB" sz="1400" b="1" smtClean="0"/>
              <a:t>Equalization of land taxation</a:t>
            </a:r>
            <a:endParaRPr lang="en-GB" sz="1400"/>
          </a:p>
        </p:txBody>
      </p:sp>
      <p:sp>
        <p:nvSpPr>
          <p:cNvPr id="2" name="Rettangolo 1"/>
          <p:cNvSpPr/>
          <p:nvPr/>
        </p:nvSpPr>
        <p:spPr>
          <a:xfrm>
            <a:off x="107504" y="1870809"/>
            <a:ext cx="2094484" cy="977191"/>
          </a:xfrm>
          <a:prstGeom prst="rect">
            <a:avLst/>
          </a:prstGeom>
        </p:spPr>
        <p:txBody>
          <a:bodyPr wrap="square">
            <a:spAutoFit/>
          </a:bodyPr>
          <a:lstStyle/>
          <a:p>
            <a:pPr algn="ctr">
              <a:lnSpc>
                <a:spcPts val="2100"/>
              </a:lnSpc>
              <a:spcBef>
                <a:spcPts val="0"/>
              </a:spcBef>
              <a:buNone/>
            </a:pPr>
            <a:r>
              <a:rPr lang="en-GB" sz="1400" b="1" dirty="0" smtClean="0"/>
              <a:t>Aim of the</a:t>
            </a:r>
          </a:p>
          <a:p>
            <a:pPr algn="ctr">
              <a:lnSpc>
                <a:spcPts val="2100"/>
              </a:lnSpc>
              <a:spcBef>
                <a:spcPts val="0"/>
              </a:spcBef>
              <a:spcAft>
                <a:spcPts val="600"/>
              </a:spcAft>
              <a:buNone/>
            </a:pPr>
            <a:r>
              <a:rPr lang="en-GB" sz="1400" b="1" dirty="0" smtClean="0"/>
              <a:t>Italian Cadastre</a:t>
            </a:r>
          </a:p>
          <a:p>
            <a:pPr algn="ctr">
              <a:lnSpc>
                <a:spcPts val="2100"/>
              </a:lnSpc>
              <a:spcBef>
                <a:spcPts val="0"/>
              </a:spcBef>
              <a:buNone/>
            </a:pPr>
            <a:r>
              <a:rPr lang="en-GB" sz="1400" b="1" dirty="0" smtClean="0"/>
              <a:t> at </a:t>
            </a:r>
            <a:r>
              <a:rPr lang="en-GB" sz="2800" b="1" dirty="0" smtClean="0">
                <a:solidFill>
                  <a:srgbClr val="DF651E"/>
                </a:solidFill>
              </a:rPr>
              <a:t>1861</a:t>
            </a:r>
            <a:endParaRPr lang="en-GB" sz="1400" b="1" dirty="0">
              <a:solidFill>
                <a:srgbClr val="DF651E"/>
              </a:solidFill>
              <a:cs typeface="Arial" panose="020B0604020202020204" pitchFamily="34" charset="0"/>
            </a:endParaRP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637" y="2848000"/>
            <a:ext cx="845036" cy="511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e 4"/>
          <p:cNvSpPr/>
          <p:nvPr/>
        </p:nvSpPr>
        <p:spPr>
          <a:xfrm>
            <a:off x="179512" y="1775196"/>
            <a:ext cx="1970402" cy="1725812"/>
          </a:xfrm>
          <a:prstGeom prst="ellipse">
            <a:avLst/>
          </a:prstGeom>
          <a:noFill/>
          <a:ln>
            <a:solidFill>
              <a:srgbClr val="DF65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a destra 5"/>
          <p:cNvSpPr/>
          <p:nvPr/>
        </p:nvSpPr>
        <p:spPr>
          <a:xfrm>
            <a:off x="2339752" y="2374393"/>
            <a:ext cx="288032" cy="501627"/>
          </a:xfrm>
          <a:prstGeom prst="rightArrow">
            <a:avLst>
              <a:gd name="adj1" fmla="val 68413"/>
              <a:gd name="adj2" fmla="val 50000"/>
            </a:avLst>
          </a:prstGeom>
          <a:noFill/>
          <a:ln>
            <a:solidFill>
              <a:srgbClr val="DF65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p:cNvSpPr/>
          <p:nvPr/>
        </p:nvSpPr>
        <p:spPr>
          <a:xfrm>
            <a:off x="6198666" y="692696"/>
            <a:ext cx="2765822" cy="523220"/>
          </a:xfrm>
          <a:prstGeom prst="rect">
            <a:avLst/>
          </a:prstGeom>
          <a:solidFill>
            <a:schemeClr val="bg1"/>
          </a:solidFill>
        </p:spPr>
        <p:txBody>
          <a:bodyPr wrap="square">
            <a:spAutoFit/>
          </a:bodyPr>
          <a:lstStyle/>
          <a:p>
            <a:pPr lvl="0" algn="ctr"/>
            <a:r>
              <a:rPr lang="en-GB" sz="1400" dirty="0" smtClean="0">
                <a:solidFill>
                  <a:srgbClr val="008080"/>
                </a:solidFill>
                <a:latin typeface="Arial Black" panose="020B0A04020102020204" pitchFamily="34" charset="0"/>
                <a:cs typeface="Arial" panose="020B0604020202020204" pitchFamily="34" charset="0"/>
              </a:rPr>
              <a:t>1861 – Cadastres before the Unification of Italy</a:t>
            </a:r>
            <a:endParaRPr lang="en-GB" sz="1400" dirty="0">
              <a:solidFill>
                <a:srgbClr val="008080"/>
              </a:solidFill>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3800623"/>
            <a:ext cx="7669213" cy="2652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5121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4"/>
          <p:cNvSpPr txBox="1">
            <a:spLocks noChangeArrowheads="1"/>
          </p:cNvSpPr>
          <p:nvPr/>
        </p:nvSpPr>
        <p:spPr bwMode="auto">
          <a:xfrm>
            <a:off x="0" y="260648"/>
            <a:ext cx="9144000" cy="371705"/>
          </a:xfrm>
          <a:prstGeom prst="rect">
            <a:avLst/>
          </a:prstGeom>
          <a:solidFill>
            <a:schemeClr val="accent1">
              <a:lumMod val="60000"/>
              <a:lumOff val="40000"/>
            </a:schemeClr>
          </a:solidFill>
        </p:spPr>
        <p:txBody>
          <a:bodyPr vert="horz" lIns="80165" tIns="40083" rIns="80165" bIns="40083" rtlCol="0" anchor="ctr">
            <a:noAutofit/>
          </a:bodyPr>
          <a:lstStyle>
            <a:lvl1pPr algn="ctr" defTabSz="914400" rtl="0" eaLnBrk="1" latinLnBrk="0" hangingPunct="1">
              <a:spcBef>
                <a:spcPct val="0"/>
              </a:spcBef>
              <a:buNone/>
              <a:defRPr sz="4000" kern="1200">
                <a:solidFill>
                  <a:schemeClr val="tx1"/>
                </a:solidFill>
                <a:latin typeface="Times New Roman" pitchFamily="18" charset="0"/>
                <a:ea typeface="+mj-ea"/>
                <a:cs typeface="Times New Roman" pitchFamily="18" charset="0"/>
              </a:defRPr>
            </a:lvl1pPr>
          </a:lstStyle>
          <a:p>
            <a:pPr>
              <a:lnSpc>
                <a:spcPct val="100000"/>
              </a:lnSpc>
              <a:spcAft>
                <a:spcPts val="1800"/>
              </a:spcAft>
            </a:pPr>
            <a:r>
              <a:rPr lang="en-US" sz="2000" b="1" dirty="0">
                <a:solidFill>
                  <a:schemeClr val="bg1"/>
                </a:solidFill>
                <a:latin typeface="+mn-lt"/>
                <a:ea typeface="Verdana" panose="020B0604030504040204" pitchFamily="34" charset="0"/>
                <a:cs typeface="Verdana" panose="020B0604030504040204" pitchFamily="34" charset="0"/>
              </a:rPr>
              <a:t>Data quality characteristics and critical issues</a:t>
            </a:r>
          </a:p>
        </p:txBody>
      </p:sp>
      <p:sp>
        <p:nvSpPr>
          <p:cNvPr id="30" name="Rettangolo arrotondato 29"/>
          <p:cNvSpPr/>
          <p:nvPr/>
        </p:nvSpPr>
        <p:spPr>
          <a:xfrm>
            <a:off x="179511" y="764704"/>
            <a:ext cx="3456385" cy="646986"/>
          </a:xfrm>
          <a:prstGeom prst="roundRect">
            <a:avLst/>
          </a:prstGeom>
          <a:solidFill>
            <a:schemeClr val="bg1">
              <a:lumMod val="85000"/>
            </a:schemeClr>
          </a:solidFill>
          <a:ln>
            <a:solidFill>
              <a:srgbClr val="002060"/>
            </a:solidFill>
          </a:ln>
        </p:spPr>
        <p:txBody>
          <a:bodyPr wrap="square">
            <a:spAutoFit/>
          </a:bodyPr>
          <a:lstStyle/>
          <a:p>
            <a:r>
              <a:rPr lang="en-GB" sz="1600" b="1" smtClean="0"/>
              <a:t>CRITICAL ISSUE – The structure and the contents of the cadastral archives</a:t>
            </a:r>
            <a:endParaRPr lang="en-GB" sz="1600" b="1"/>
          </a:p>
        </p:txBody>
      </p:sp>
      <p:sp>
        <p:nvSpPr>
          <p:cNvPr id="4" name="Rettangolo 3"/>
          <p:cNvSpPr/>
          <p:nvPr/>
        </p:nvSpPr>
        <p:spPr>
          <a:xfrm>
            <a:off x="390565" y="1772816"/>
            <a:ext cx="2957299" cy="923330"/>
          </a:xfrm>
          <a:prstGeom prst="rect">
            <a:avLst/>
          </a:prstGeom>
        </p:spPr>
        <p:txBody>
          <a:bodyPr wrap="square">
            <a:spAutoFit/>
          </a:bodyPr>
          <a:lstStyle/>
          <a:p>
            <a:r>
              <a:rPr lang="en-GB" i="1" dirty="0" smtClean="0"/>
              <a:t>Comprises </a:t>
            </a:r>
            <a:r>
              <a:rPr lang="en-GB" i="1" dirty="0"/>
              <a:t>four archives which are different in nature (alphanumerical or </a:t>
            </a:r>
            <a:r>
              <a:rPr lang="en-GB" i="1" dirty="0" smtClean="0"/>
              <a:t>graphic)</a:t>
            </a:r>
            <a:endParaRPr lang="it-IT" i="1"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2187" y="692696"/>
            <a:ext cx="5326626" cy="334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uppo 13"/>
          <p:cNvGrpSpPr/>
          <p:nvPr/>
        </p:nvGrpSpPr>
        <p:grpSpPr>
          <a:xfrm>
            <a:off x="885294" y="3809627"/>
            <a:ext cx="2534578" cy="2427685"/>
            <a:chOff x="490564" y="753857"/>
            <a:chExt cx="2534578" cy="2427685"/>
          </a:xfrm>
        </p:grpSpPr>
        <p:sp>
          <p:nvSpPr>
            <p:cNvPr id="15" name="Rectangle 2"/>
            <p:cNvSpPr>
              <a:spLocks noChangeArrowheads="1"/>
            </p:cNvSpPr>
            <p:nvPr/>
          </p:nvSpPr>
          <p:spPr bwMode="auto">
            <a:xfrm>
              <a:off x="495636" y="753857"/>
              <a:ext cx="2459123" cy="465777"/>
            </a:xfrm>
            <a:prstGeom prst="rect">
              <a:avLst/>
            </a:prstGeom>
            <a:noFill/>
            <a:ln w="9525" algn="ctr">
              <a:noFill/>
              <a:miter lim="800000"/>
              <a:headEnd/>
              <a:tailEnd/>
            </a:ln>
            <a:effectLs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altLang="it-IT" b="1" dirty="0">
                  <a:solidFill>
                    <a:srgbClr val="800000"/>
                  </a:solidFill>
                  <a:effectLst>
                    <a:outerShdw blurRad="38100" dist="38100" dir="2700000" algn="tl">
                      <a:srgbClr val="000000">
                        <a:alpha val="43137"/>
                      </a:srgbClr>
                    </a:outerShdw>
                  </a:effectLst>
                  <a:latin typeface="+mn-lt"/>
                  <a:ea typeface="ＭＳ Ｐゴシック" charset="-128"/>
                  <a:cs typeface="Lucida Sans Unicode" pitchFamily="34" charset="0"/>
                </a:rPr>
                <a:t>LAND CADASTRE</a:t>
              </a:r>
            </a:p>
          </p:txBody>
        </p:sp>
        <p:sp>
          <p:nvSpPr>
            <p:cNvPr id="16" name="Rettangolo 15"/>
            <p:cNvSpPr/>
            <p:nvPr/>
          </p:nvSpPr>
          <p:spPr>
            <a:xfrm>
              <a:off x="490564" y="2473656"/>
              <a:ext cx="2534578" cy="707886"/>
            </a:xfrm>
            <a:prstGeom prst="rect">
              <a:avLst/>
            </a:prstGeom>
          </p:spPr>
          <p:txBody>
            <a:bodyPr wrap="square">
              <a:spAutoFit/>
            </a:bodyPr>
            <a:lstStyle/>
            <a:p>
              <a:pPr algn="ctr"/>
              <a:r>
                <a:rPr lang="en-GB" sz="1600" i="1" dirty="0"/>
                <a:t>about </a:t>
              </a:r>
              <a:r>
                <a:rPr lang="en-GB" sz="2400" b="1" i="1" dirty="0" smtClean="0">
                  <a:solidFill>
                    <a:srgbClr val="800000"/>
                  </a:solidFill>
                </a:rPr>
                <a:t>85,5</a:t>
              </a:r>
              <a:r>
                <a:rPr lang="en-GB" sz="1600" i="1" dirty="0" smtClean="0"/>
                <a:t> </a:t>
              </a:r>
              <a:r>
                <a:rPr lang="en-GB" sz="1600" b="1" i="1" dirty="0"/>
                <a:t>millions</a:t>
              </a:r>
              <a:r>
                <a:rPr lang="en-GB" sz="1600" i="1" dirty="0"/>
                <a:t> of cadastral </a:t>
              </a:r>
              <a:r>
                <a:rPr lang="en-GB" sz="1600" i="1" dirty="0" smtClean="0"/>
                <a:t>parcels</a:t>
              </a:r>
              <a:endParaRPr lang="en-GB" sz="1600" i="1" dirty="0"/>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5147" y="1219634"/>
              <a:ext cx="1700100" cy="113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8" name="Gruppo 17"/>
          <p:cNvGrpSpPr/>
          <p:nvPr/>
        </p:nvGrpSpPr>
        <p:grpSpPr>
          <a:xfrm>
            <a:off x="4382161" y="4149080"/>
            <a:ext cx="3862247" cy="2469807"/>
            <a:chOff x="-952508" y="3167053"/>
            <a:chExt cx="3862247" cy="2469807"/>
          </a:xfrm>
        </p:grpSpPr>
        <p:sp>
          <p:nvSpPr>
            <p:cNvPr id="19" name="Rettangolo 18"/>
            <p:cNvSpPr/>
            <p:nvPr/>
          </p:nvSpPr>
          <p:spPr>
            <a:xfrm>
              <a:off x="-414286" y="4928974"/>
              <a:ext cx="2785804" cy="707886"/>
            </a:xfrm>
            <a:prstGeom prst="rect">
              <a:avLst/>
            </a:prstGeom>
          </p:spPr>
          <p:txBody>
            <a:bodyPr wrap="square">
              <a:spAutoFit/>
            </a:bodyPr>
            <a:lstStyle/>
            <a:p>
              <a:pPr algn="ctr"/>
              <a:r>
                <a:rPr lang="en-GB" sz="1600" i="1" dirty="0">
                  <a:latin typeface="+mj-lt"/>
                </a:rPr>
                <a:t>about </a:t>
              </a:r>
              <a:r>
                <a:rPr lang="en-GB" sz="2400" b="1" i="1" dirty="0" smtClean="0">
                  <a:solidFill>
                    <a:srgbClr val="0070C0"/>
                  </a:solidFill>
                  <a:latin typeface="+mj-lt"/>
                </a:rPr>
                <a:t>73,5</a:t>
              </a:r>
              <a:r>
                <a:rPr lang="en-GB" sz="1600" i="1" dirty="0" smtClean="0">
                  <a:latin typeface="+mj-lt"/>
                </a:rPr>
                <a:t> </a:t>
              </a:r>
              <a:r>
                <a:rPr lang="en-GB" sz="1600" b="1" i="1" dirty="0">
                  <a:latin typeface="+mj-lt"/>
                </a:rPr>
                <a:t>millions</a:t>
              </a:r>
              <a:r>
                <a:rPr lang="en-GB" sz="1600" i="1" dirty="0">
                  <a:latin typeface="+mj-lt"/>
                </a:rPr>
                <a:t> of buildings or parts of </a:t>
              </a:r>
              <a:r>
                <a:rPr lang="en-GB" sz="1600" i="1" dirty="0" smtClean="0">
                  <a:latin typeface="+mj-lt"/>
                </a:rPr>
                <a:t>them</a:t>
              </a:r>
              <a:endParaRPr lang="en-GB" sz="1600" i="1" dirty="0">
                <a:latin typeface="+mj-lt"/>
              </a:endParaRPr>
            </a:p>
          </p:txBody>
        </p:sp>
        <p:sp>
          <p:nvSpPr>
            <p:cNvPr id="20" name="Rectangle 2"/>
            <p:cNvSpPr>
              <a:spLocks noChangeArrowheads="1"/>
            </p:cNvSpPr>
            <p:nvPr/>
          </p:nvSpPr>
          <p:spPr bwMode="auto">
            <a:xfrm>
              <a:off x="-952508" y="3167053"/>
              <a:ext cx="3862247" cy="681801"/>
            </a:xfrm>
            <a:prstGeom prst="rect">
              <a:avLst/>
            </a:prstGeom>
            <a:noFill/>
            <a:ln w="9525" algn="ctr">
              <a:noFill/>
              <a:miter lim="800000"/>
              <a:headEnd/>
              <a:tailEnd/>
            </a:ln>
            <a:effectLst/>
            <a:extLst/>
          </p:spPr>
          <p:txBody>
            <a:bodyPr wrap="squar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ts val="2000"/>
                </a:lnSpc>
              </a:pPr>
              <a:r>
                <a:rPr lang="en-GB" altLang="it-IT" b="1" dirty="0" smtClean="0">
                  <a:solidFill>
                    <a:srgbClr val="0070C0"/>
                  </a:solidFill>
                  <a:effectLst>
                    <a:outerShdw blurRad="38100" dist="38100" dir="2700000" algn="tl">
                      <a:srgbClr val="000000">
                        <a:alpha val="43137"/>
                      </a:srgbClr>
                    </a:outerShdw>
                  </a:effectLst>
                  <a:latin typeface="+mj-lt"/>
                  <a:ea typeface="ＭＳ Ｐゴシック" charset="-128"/>
                  <a:cs typeface="Lucida Sans Unicode" pitchFamily="34" charset="0"/>
                </a:rPr>
                <a:t>URBAN BUILDING </a:t>
              </a:r>
              <a:r>
                <a:rPr lang="en-GB" altLang="it-IT" b="1" dirty="0">
                  <a:solidFill>
                    <a:srgbClr val="0070C0"/>
                  </a:solidFill>
                  <a:effectLst>
                    <a:outerShdw blurRad="38100" dist="38100" dir="2700000" algn="tl">
                      <a:srgbClr val="000000">
                        <a:alpha val="43137"/>
                      </a:srgbClr>
                    </a:outerShdw>
                  </a:effectLst>
                  <a:latin typeface="+mj-lt"/>
                  <a:ea typeface="ＭＳ Ｐゴシック" charset="-128"/>
                  <a:cs typeface="Lucida Sans Unicode" pitchFamily="34" charset="0"/>
                </a:rPr>
                <a:t>CADASTRE</a:t>
              </a:r>
            </a:p>
          </p:txBody>
        </p:sp>
        <p:pic>
          <p:nvPicPr>
            <p:cNvPr id="2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280" y="3690951"/>
              <a:ext cx="1750672" cy="1182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392954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par>
                          <p:cTn id="8" fill="hold">
                            <p:stCondLst>
                              <p:cond delay="1500"/>
                            </p:stCondLst>
                            <p:childTnLst>
                              <p:par>
                                <p:cTn id="9" presetID="10" presetClass="entr" presetSubtype="0" fill="hold" nodeType="afterEffect">
                                  <p:stCondLst>
                                    <p:cond delay="50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4"/>
          <p:cNvSpPr txBox="1">
            <a:spLocks noChangeArrowheads="1"/>
          </p:cNvSpPr>
          <p:nvPr/>
        </p:nvSpPr>
        <p:spPr bwMode="auto">
          <a:xfrm>
            <a:off x="0" y="260648"/>
            <a:ext cx="9144000" cy="371705"/>
          </a:xfrm>
          <a:prstGeom prst="rect">
            <a:avLst/>
          </a:prstGeom>
          <a:solidFill>
            <a:schemeClr val="accent1">
              <a:lumMod val="60000"/>
              <a:lumOff val="40000"/>
            </a:schemeClr>
          </a:solidFill>
        </p:spPr>
        <p:txBody>
          <a:bodyPr vert="horz" lIns="80165" tIns="40083" rIns="80165" bIns="40083" rtlCol="0" anchor="ctr">
            <a:noAutofit/>
          </a:bodyPr>
          <a:lstStyle>
            <a:lvl1pPr algn="ctr" defTabSz="914400" rtl="0" eaLnBrk="1" latinLnBrk="0" hangingPunct="1">
              <a:spcBef>
                <a:spcPct val="0"/>
              </a:spcBef>
              <a:buNone/>
              <a:defRPr sz="4000" kern="1200">
                <a:solidFill>
                  <a:schemeClr val="tx1"/>
                </a:solidFill>
                <a:latin typeface="Times New Roman" pitchFamily="18" charset="0"/>
                <a:ea typeface="+mj-ea"/>
                <a:cs typeface="Times New Roman" pitchFamily="18" charset="0"/>
              </a:defRPr>
            </a:lvl1pPr>
          </a:lstStyle>
          <a:p>
            <a:pPr>
              <a:lnSpc>
                <a:spcPct val="100000"/>
              </a:lnSpc>
              <a:spcAft>
                <a:spcPts val="1800"/>
              </a:spcAft>
            </a:pPr>
            <a:r>
              <a:rPr lang="en-US" sz="2000" b="1" dirty="0">
                <a:solidFill>
                  <a:schemeClr val="bg1"/>
                </a:solidFill>
                <a:latin typeface="+mn-lt"/>
                <a:ea typeface="Verdana" panose="020B0604030504040204" pitchFamily="34" charset="0"/>
                <a:cs typeface="Verdana" panose="020B0604030504040204" pitchFamily="34" charset="0"/>
              </a:rPr>
              <a:t>Data quality characteristics and critical issues</a:t>
            </a:r>
          </a:p>
        </p:txBody>
      </p:sp>
      <p:sp>
        <p:nvSpPr>
          <p:cNvPr id="34" name="Rettangolo arrotondato 33"/>
          <p:cNvSpPr/>
          <p:nvPr/>
        </p:nvSpPr>
        <p:spPr>
          <a:xfrm>
            <a:off x="179512" y="1110213"/>
            <a:ext cx="5328592" cy="374571"/>
          </a:xfrm>
          <a:prstGeom prst="roundRect">
            <a:avLst/>
          </a:prstGeom>
          <a:solidFill>
            <a:schemeClr val="bg1">
              <a:lumMod val="85000"/>
            </a:schemeClr>
          </a:solidFill>
          <a:ln>
            <a:solidFill>
              <a:srgbClr val="002060"/>
            </a:solidFill>
          </a:ln>
        </p:spPr>
        <p:txBody>
          <a:bodyPr wrap="square">
            <a:spAutoFit/>
          </a:bodyPr>
          <a:lstStyle/>
          <a:p>
            <a:r>
              <a:rPr lang="en-GB" sz="1600" b="1" smtClean="0"/>
              <a:t>CRITICAL ISSUE – Updating based on the owner declaration</a:t>
            </a:r>
            <a:endParaRPr lang="en-GB" sz="1600" b="1"/>
          </a:p>
        </p:txBody>
      </p:sp>
      <p:sp>
        <p:nvSpPr>
          <p:cNvPr id="5" name="Rettangolo 4"/>
          <p:cNvSpPr/>
          <p:nvPr/>
        </p:nvSpPr>
        <p:spPr>
          <a:xfrm>
            <a:off x="337383" y="1772816"/>
            <a:ext cx="3908549" cy="1200329"/>
          </a:xfrm>
          <a:prstGeom prst="rect">
            <a:avLst/>
          </a:prstGeom>
        </p:spPr>
        <p:txBody>
          <a:bodyPr wrap="square">
            <a:spAutoFit/>
          </a:bodyPr>
          <a:lstStyle/>
          <a:p>
            <a:r>
              <a:rPr lang="en-GB" i="1" dirty="0" smtClean="0"/>
              <a:t>Updating </a:t>
            </a:r>
            <a:r>
              <a:rPr lang="en-GB" i="1" dirty="0"/>
              <a:t>is essentially delegated to real estate or land owners, through technical professionals qualified to draft cadastral updating </a:t>
            </a:r>
            <a:r>
              <a:rPr lang="en-GB" i="1" dirty="0" smtClean="0"/>
              <a:t>documents</a:t>
            </a:r>
            <a:endParaRPr lang="it-IT" i="1"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3573016"/>
            <a:ext cx="6357859"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4743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250"/>
                                        <p:tgtEl>
                                          <p:spTgt spid="34"/>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250"/>
                                        <p:tgtEl>
                                          <p:spTgt spid="5"/>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fade">
                                      <p:cBhvr>
                                        <p:cTn id="15" dur="125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3" descr="logo trasp"/>
          <p:cNvPicPr>
            <a:picLocks noChangeAspect="1" noChangeArrowheads="1"/>
          </p:cNvPicPr>
          <p:nvPr/>
        </p:nvPicPr>
        <p:blipFill rotWithShape="1">
          <a:blip r:embed="rId2">
            <a:extLst>
              <a:ext uri="{28A0092B-C50C-407E-A947-70E740481C1C}">
                <a14:useLocalDpi xmlns:a14="http://schemas.microsoft.com/office/drawing/2010/main" val="0"/>
              </a:ext>
            </a:extLst>
          </a:blip>
          <a:srcRect l="2938" r="-48"/>
          <a:stretch/>
        </p:blipFill>
        <p:spPr bwMode="auto">
          <a:xfrm>
            <a:off x="251520" y="2276872"/>
            <a:ext cx="5004641" cy="4046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rda 3">
            <a:hlinkClick r:id="rId3" action="ppaction://hlinksldjump"/>
          </p:cNvPr>
          <p:cNvSpPr/>
          <p:nvPr/>
        </p:nvSpPr>
        <p:spPr>
          <a:xfrm>
            <a:off x="668838" y="1772816"/>
            <a:ext cx="4191194" cy="1622971"/>
          </a:xfrm>
          <a:prstGeom prst="chord">
            <a:avLst>
              <a:gd name="adj1" fmla="val 2700000"/>
              <a:gd name="adj2" fmla="val 21472684"/>
            </a:avLst>
          </a:prstGeom>
          <a:solidFill>
            <a:schemeClr val="bg1">
              <a:lumMod val="95000"/>
            </a:schemeClr>
          </a:solidFill>
          <a:ln w="3175">
            <a:solidFill>
              <a:schemeClr val="bg1">
                <a:lumMod val="50000"/>
              </a:schemeClr>
            </a:solidFill>
          </a:ln>
        </p:spPr>
        <p:txBody>
          <a:bodyPr wrap="square" lIns="0" tIns="0">
            <a:spAutoFit/>
          </a:bodyPr>
          <a:lstStyle/>
          <a:p>
            <a:pPr>
              <a:lnSpc>
                <a:spcPct val="100000"/>
              </a:lnSpc>
              <a:spcAft>
                <a:spcPts val="600"/>
              </a:spcAft>
            </a:pPr>
            <a:r>
              <a:rPr lang="en-US" sz="2400" dirty="0" smtClean="0">
                <a:solidFill>
                  <a:schemeClr val="bg1"/>
                </a:solidFill>
                <a:latin typeface="+mj-lt"/>
                <a:ea typeface="Verdana" panose="020B0604030504040204" pitchFamily="34" charset="0"/>
                <a:cs typeface="Verdana" panose="020B0604030504040204" pitchFamily="34" charset="0"/>
              </a:rPr>
              <a:t>Data </a:t>
            </a:r>
            <a:r>
              <a:rPr lang="en-US" sz="2400" dirty="0">
                <a:solidFill>
                  <a:schemeClr val="bg1"/>
                </a:solidFill>
                <a:latin typeface="+mj-lt"/>
                <a:ea typeface="Verdana" panose="020B0604030504040204" pitchFamily="34" charset="0"/>
                <a:cs typeface="Verdana" panose="020B0604030504040204" pitchFamily="34" charset="0"/>
              </a:rPr>
              <a:t>quality characteristics and critical </a:t>
            </a:r>
            <a:r>
              <a:rPr lang="en-US" sz="2400" dirty="0" smtClean="0">
                <a:solidFill>
                  <a:schemeClr val="bg1"/>
                </a:solidFill>
                <a:latin typeface="+mj-lt"/>
                <a:ea typeface="Verdana" panose="020B0604030504040204" pitchFamily="34" charset="0"/>
                <a:cs typeface="Verdana" panose="020B0604030504040204" pitchFamily="34" charset="0"/>
              </a:rPr>
              <a:t>issues</a:t>
            </a:r>
            <a:endParaRPr lang="en-US" sz="2400" dirty="0">
              <a:solidFill>
                <a:schemeClr val="bg1"/>
              </a:solidFill>
              <a:latin typeface="+mj-lt"/>
              <a:ea typeface="Verdana" panose="020B0604030504040204" pitchFamily="34" charset="0"/>
              <a:cs typeface="Verdana" panose="020B0604030504040204" pitchFamily="34" charset="0"/>
            </a:endParaRPr>
          </a:p>
        </p:txBody>
      </p:sp>
      <p:sp>
        <p:nvSpPr>
          <p:cNvPr id="10" name="Sottotitolo 2"/>
          <p:cNvSpPr txBox="1">
            <a:spLocks/>
          </p:cNvSpPr>
          <p:nvPr/>
        </p:nvSpPr>
        <p:spPr>
          <a:xfrm>
            <a:off x="2172496" y="620688"/>
            <a:ext cx="6864000" cy="936104"/>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n-US" sz="2800" b="1" dirty="0">
                <a:solidFill>
                  <a:schemeClr val="accent6">
                    <a:lumMod val="75000"/>
                  </a:schemeClr>
                </a:solidFill>
              </a:rPr>
              <a:t>Reliability of the Italian cadastral system</a:t>
            </a:r>
          </a:p>
          <a:p>
            <a:pPr marL="0" indent="0" algn="ctr">
              <a:spcBef>
                <a:spcPts val="0"/>
              </a:spcBef>
              <a:buNone/>
            </a:pPr>
            <a:r>
              <a:rPr lang="en-US" sz="2400" b="1" i="1" dirty="0">
                <a:solidFill>
                  <a:schemeClr val="accent6">
                    <a:lumMod val="75000"/>
                  </a:schemeClr>
                </a:solidFill>
              </a:rPr>
              <a:t>data quality and improvement prospects</a:t>
            </a:r>
          </a:p>
        </p:txBody>
      </p:sp>
      <p:sp>
        <p:nvSpPr>
          <p:cNvPr id="2" name="Titolo 1"/>
          <p:cNvSpPr>
            <a:spLocks noGrp="1"/>
          </p:cNvSpPr>
          <p:nvPr>
            <p:ph type="ctrTitle"/>
          </p:nvPr>
        </p:nvSpPr>
        <p:spPr>
          <a:xfrm>
            <a:off x="251520" y="188640"/>
            <a:ext cx="2217089" cy="695818"/>
          </a:xfrm>
        </p:spPr>
        <p:txBody>
          <a:bodyPr>
            <a:noAutofit/>
          </a:bodyPr>
          <a:lstStyle/>
          <a:p>
            <a:r>
              <a:rPr lang="en-GB" sz="4000" b="1" dirty="0" smtClean="0">
                <a:latin typeface="+mn-lt"/>
                <a:ea typeface="Verdana" panose="020B0604030504040204" pitchFamily="34" charset="0"/>
                <a:cs typeface="Verdana" panose="020B0604030504040204" pitchFamily="34" charset="0"/>
              </a:rPr>
              <a:t>Agenda</a:t>
            </a:r>
            <a:endParaRPr lang="en-GB" sz="4000" b="1" dirty="0">
              <a:latin typeface="+mn-lt"/>
              <a:ea typeface="Verdana" panose="020B0604030504040204" pitchFamily="34" charset="0"/>
              <a:cs typeface="Verdana" panose="020B0604030504040204" pitchFamily="34" charset="0"/>
            </a:endParaRPr>
          </a:p>
        </p:txBody>
      </p:sp>
      <p:sp>
        <p:nvSpPr>
          <p:cNvPr id="7" name="Corda 6">
            <a:hlinkClick r:id="rId3" action="ppaction://hlinksldjump"/>
          </p:cNvPr>
          <p:cNvSpPr/>
          <p:nvPr/>
        </p:nvSpPr>
        <p:spPr>
          <a:xfrm>
            <a:off x="3995936" y="3717032"/>
            <a:ext cx="4506150" cy="1622971"/>
          </a:xfrm>
          <a:prstGeom prst="chord">
            <a:avLst>
              <a:gd name="adj1" fmla="val 2700000"/>
              <a:gd name="adj2" fmla="val 21091458"/>
            </a:avLst>
          </a:prstGeom>
          <a:solidFill>
            <a:srgbClr val="002060"/>
          </a:solidFill>
          <a:ln w="3175">
            <a:solidFill>
              <a:srgbClr val="002060"/>
            </a:solidFill>
          </a:ln>
        </p:spPr>
        <p:txBody>
          <a:bodyPr wrap="square" lIns="0" tIns="0">
            <a:spAutoFit/>
          </a:bodyPr>
          <a:lstStyle/>
          <a:p>
            <a:pPr>
              <a:spcAft>
                <a:spcPts val="600"/>
              </a:spcAft>
            </a:pPr>
            <a:r>
              <a:rPr lang="en-US" sz="2400" dirty="0">
                <a:solidFill>
                  <a:schemeClr val="bg1"/>
                </a:solidFill>
                <a:latin typeface="+mj-lt"/>
                <a:ea typeface="Verdana" panose="020B0604030504040204" pitchFamily="34" charset="0"/>
                <a:cs typeface="Verdana" panose="020B0604030504040204" pitchFamily="34" charset="0"/>
              </a:rPr>
              <a:t>The main data quality improvement activities </a:t>
            </a:r>
            <a:r>
              <a:rPr lang="en-US" sz="2400" dirty="0" smtClean="0">
                <a:solidFill>
                  <a:schemeClr val="bg1"/>
                </a:solidFill>
                <a:latin typeface="+mj-lt"/>
                <a:ea typeface="Verdana" panose="020B0604030504040204" pitchFamily="34" charset="0"/>
                <a:cs typeface="Verdana" panose="020B0604030504040204" pitchFamily="34" charset="0"/>
              </a:rPr>
              <a:t>put in place</a:t>
            </a:r>
            <a:endParaRPr lang="en-GB" sz="2400" dirty="0">
              <a:solidFill>
                <a:schemeClr val="bg1"/>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84521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3343</TotalTime>
  <Words>1572</Words>
  <Application>Microsoft Office PowerPoint</Application>
  <PresentationFormat>Presentazione su schermo (4:3)</PresentationFormat>
  <Paragraphs>181</Paragraphs>
  <Slides>21</Slides>
  <Notes>5</Notes>
  <HiddenSlides>0</HiddenSlides>
  <MMClips>0</MMClips>
  <ScaleCrop>false</ScaleCrop>
  <HeadingPairs>
    <vt:vector size="4" baseType="variant">
      <vt:variant>
        <vt:lpstr>Tema</vt:lpstr>
      </vt:variant>
      <vt:variant>
        <vt:i4>1</vt:i4>
      </vt:variant>
      <vt:variant>
        <vt:lpstr>Titoli diapositive</vt:lpstr>
      </vt:variant>
      <vt:variant>
        <vt:i4>21</vt:i4>
      </vt:variant>
    </vt:vector>
  </HeadingPairs>
  <TitlesOfParts>
    <vt:vector size="22" baseType="lpstr">
      <vt:lpstr>Tema di Office</vt:lpstr>
      <vt:lpstr>Presentazione standard di PowerPoint</vt:lpstr>
      <vt:lpstr>Agenda</vt:lpstr>
      <vt:lpstr>Agenda</vt:lpstr>
      <vt:lpstr>Presentazione standard di PowerPoint</vt:lpstr>
      <vt:lpstr>Presentazione standard di PowerPoint</vt:lpstr>
      <vt:lpstr>Presentazione standard di PowerPoint</vt:lpstr>
      <vt:lpstr>Presentazione standard di PowerPoint</vt:lpstr>
      <vt:lpstr>Presentazione standard di PowerPoint</vt:lpstr>
      <vt:lpstr>Agenda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Agenzia delle Entrate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LIZZI MICHELE</dc:creator>
  <cp:lastModifiedBy>ANGELINI ARTURO</cp:lastModifiedBy>
  <cp:revision>276</cp:revision>
  <cp:lastPrinted>2018-11-19T11:38:50Z</cp:lastPrinted>
  <dcterms:created xsi:type="dcterms:W3CDTF">2018-03-09T14:52:55Z</dcterms:created>
  <dcterms:modified xsi:type="dcterms:W3CDTF">2018-11-19T19:47:12Z</dcterms:modified>
</cp:coreProperties>
</file>